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910" r:id="rId1"/>
  </p:sldMasterIdLst>
  <p:notesMasterIdLst>
    <p:notesMasterId r:id="rId36"/>
  </p:notesMasterIdLst>
  <p:sldIdLst>
    <p:sldId id="256" r:id="rId2"/>
    <p:sldId id="273" r:id="rId3"/>
    <p:sldId id="257" r:id="rId4"/>
    <p:sldId id="258" r:id="rId5"/>
    <p:sldId id="294" r:id="rId6"/>
    <p:sldId id="262" r:id="rId7"/>
    <p:sldId id="295" r:id="rId8"/>
    <p:sldId id="270" r:id="rId9"/>
    <p:sldId id="259" r:id="rId10"/>
    <p:sldId id="265" r:id="rId11"/>
    <p:sldId id="260" r:id="rId12"/>
    <p:sldId id="266"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93" r:id="rId27"/>
    <p:sldId id="268" r:id="rId28"/>
    <p:sldId id="287" r:id="rId29"/>
    <p:sldId id="288" r:id="rId30"/>
    <p:sldId id="289" r:id="rId31"/>
    <p:sldId id="290" r:id="rId32"/>
    <p:sldId id="291" r:id="rId33"/>
    <p:sldId id="292"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 Dulan" initials="JD" lastIdx="1" clrIdx="0">
    <p:extLst>
      <p:ext uri="{19B8F6BF-5375-455C-9EA6-DF929625EA0E}">
        <p15:presenceInfo xmlns:p15="http://schemas.microsoft.com/office/powerpoint/2012/main" userId="Jean Dul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91" autoAdjust="0"/>
  </p:normalViewPr>
  <p:slideViewPr>
    <p:cSldViewPr snapToGrid="0">
      <p:cViewPr varScale="1">
        <p:scale>
          <a:sx n="72" d="100"/>
          <a:sy n="72" d="100"/>
        </p:scale>
        <p:origin x="534" y="96"/>
      </p:cViewPr>
      <p:guideLst/>
    </p:cSldViewPr>
  </p:slideViewPr>
  <p:outlineViewPr>
    <p:cViewPr>
      <p:scale>
        <a:sx n="33" d="100"/>
        <a:sy n="33" d="100"/>
      </p:scale>
      <p:origin x="0" y="-45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2C504-5A8B-478C-B74A-961181832A63}" type="datetimeFigureOut">
              <a:rPr lang="fr-FR" smtClean="0"/>
              <a:t>21/07/2021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0D91F-A600-4A1C-B645-41E4927BCDA7}" type="slidenum">
              <a:rPr lang="fr-FR" smtClean="0"/>
              <a:t>‹N°›</a:t>
            </a:fld>
            <a:endParaRPr lang="fr-FR"/>
          </a:p>
        </p:txBody>
      </p:sp>
    </p:spTree>
    <p:extLst>
      <p:ext uri="{BB962C8B-B14F-4D97-AF65-F5344CB8AC3E}">
        <p14:creationId xmlns:p14="http://schemas.microsoft.com/office/powerpoint/2010/main" val="3419415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90D91F-A600-4A1C-B645-41E4927BCDA7}" type="slidenum">
              <a:rPr lang="fr-FR" smtClean="0"/>
              <a:t>6</a:t>
            </a:fld>
            <a:endParaRPr lang="fr-FR"/>
          </a:p>
        </p:txBody>
      </p:sp>
    </p:spTree>
    <p:extLst>
      <p:ext uri="{BB962C8B-B14F-4D97-AF65-F5344CB8AC3E}">
        <p14:creationId xmlns:p14="http://schemas.microsoft.com/office/powerpoint/2010/main" val="985866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99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CBB8A0BB-B4AD-4DF5-84A6-024D297F2288}" type="datetimeFigureOut">
              <a:rPr lang="fr-FR" smtClean="0"/>
              <a:t>21/07/2021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220528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3919461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72120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3882018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55622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1818042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368178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394073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400223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B8A0BB-B4AD-4DF5-84A6-024D297F2288}" type="datetimeFigureOut">
              <a:rPr lang="fr-FR" smtClean="0"/>
              <a:t>21/07/2021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274205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BB8A0BB-B4AD-4DF5-84A6-024D297F2288}" type="datetimeFigureOut">
              <a:rPr lang="fr-FR" smtClean="0"/>
              <a:t>21/07/2021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107403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BB8A0BB-B4AD-4DF5-84A6-024D297F2288}" type="datetimeFigureOut">
              <a:rPr lang="fr-FR" smtClean="0"/>
              <a:t>21/07/2021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157298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BB8A0BB-B4AD-4DF5-84A6-024D297F2288}" type="datetimeFigureOut">
              <a:rPr lang="fr-FR" smtClean="0"/>
              <a:t>21/07/2021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230323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B8A0BB-B4AD-4DF5-84A6-024D297F2288}" type="datetimeFigureOut">
              <a:rPr lang="fr-FR" smtClean="0"/>
              <a:t>21/07/2021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3052895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BB8A0BB-B4AD-4DF5-84A6-024D297F2288}" type="datetimeFigureOut">
              <a:rPr lang="fr-FR" smtClean="0"/>
              <a:t>21/07/2021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424448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BB8A0BB-B4AD-4DF5-84A6-024D297F2288}" type="datetimeFigureOut">
              <a:rPr lang="fr-FR" smtClean="0"/>
              <a:t>21/07/2021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5721E3C-8D46-4EC4-9907-AE4C7957B99C}" type="slidenum">
              <a:rPr lang="fr-FR" smtClean="0"/>
              <a:t>‹N°›</a:t>
            </a:fld>
            <a:endParaRPr lang="fr-FR"/>
          </a:p>
        </p:txBody>
      </p:sp>
    </p:spTree>
    <p:extLst>
      <p:ext uri="{BB962C8B-B14F-4D97-AF65-F5344CB8AC3E}">
        <p14:creationId xmlns:p14="http://schemas.microsoft.com/office/powerpoint/2010/main" val="117982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BB8A0BB-B4AD-4DF5-84A6-024D297F2288}" type="datetimeFigureOut">
              <a:rPr lang="fr-FR" smtClean="0"/>
              <a:t>21/07/2021</a:t>
            </a:fld>
            <a:endParaRPr lang="fr-F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r-F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5721E3C-8D46-4EC4-9907-AE4C7957B99C}" type="slidenum">
              <a:rPr lang="fr-FR" smtClean="0"/>
              <a:t>‹N°›</a:t>
            </a:fld>
            <a:endParaRPr lang="fr-FR"/>
          </a:p>
        </p:txBody>
      </p:sp>
    </p:spTree>
    <p:extLst>
      <p:ext uri="{BB962C8B-B14F-4D97-AF65-F5344CB8AC3E}">
        <p14:creationId xmlns:p14="http://schemas.microsoft.com/office/powerpoint/2010/main" val="4233704209"/>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914CC284-4B6B-473C-A83C-5E3A10CB4874}"/>
              </a:ext>
            </a:extLst>
          </p:cNvPr>
          <p:cNvSpPr>
            <a:spLocks noGrp="1"/>
          </p:cNvSpPr>
          <p:nvPr>
            <p:ph type="subTitle" idx="1"/>
          </p:nvPr>
        </p:nvSpPr>
        <p:spPr>
          <a:xfrm>
            <a:off x="984190" y="1771650"/>
            <a:ext cx="10455965" cy="4583883"/>
          </a:xfrm>
        </p:spPr>
        <p:txBody>
          <a:bodyPr>
            <a:normAutofit fontScale="70000" lnSpcReduction="20000"/>
          </a:bodyPr>
          <a:lstStyle/>
          <a:p>
            <a:pPr algn="ctr"/>
            <a:r>
              <a:rPr lang="fr-FR" sz="2400" b="1" dirty="0">
                <a:solidFill>
                  <a:schemeClr val="tx1"/>
                </a:solidFill>
                <a:latin typeface="Arial" panose="020B0604020202020204" pitchFamily="34" charset="0"/>
                <a:cs typeface="Arial" panose="020B0604020202020204" pitchFamily="34" charset="0"/>
              </a:rPr>
              <a:t>  UNIVERSITE  D’ANTSIRANANA</a:t>
            </a:r>
          </a:p>
          <a:p>
            <a:pPr algn="ctr"/>
            <a:r>
              <a:rPr lang="fr-FR" sz="1400" dirty="0">
                <a:solidFill>
                  <a:schemeClr val="tx1"/>
                </a:solidFill>
                <a:latin typeface="Arial" panose="020B0604020202020204" pitchFamily="34" charset="0"/>
                <a:cs typeface="Arial" panose="020B0604020202020204" pitchFamily="34" charset="0"/>
              </a:rPr>
              <a:t>       ---</a:t>
            </a:r>
            <a:r>
              <a:rPr lang="fr-FR" sz="1400" b="1" dirty="0">
                <a:solidFill>
                  <a:schemeClr val="tx1"/>
                </a:solidFill>
                <a:latin typeface="Arial" panose="020B0604020202020204" pitchFamily="34" charset="0"/>
                <a:cs typeface="Arial" panose="020B0604020202020204" pitchFamily="34" charset="0"/>
              </a:rPr>
              <a:t> </a:t>
            </a:r>
            <a:r>
              <a:rPr lang="fr-FR" sz="1400" b="1" dirty="0" err="1">
                <a:solidFill>
                  <a:schemeClr val="tx1"/>
                </a:solidFill>
                <a:latin typeface="Arial" panose="020B0604020202020204" pitchFamily="34" charset="0"/>
                <a:cs typeface="Arial" panose="020B0604020202020204" pitchFamily="34" charset="0"/>
              </a:rPr>
              <a:t>oOOOo</a:t>
            </a:r>
            <a:r>
              <a:rPr lang="fr-FR" sz="1400" b="1" dirty="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a:t>
            </a:r>
          </a:p>
          <a:p>
            <a:pPr algn="ctr"/>
            <a:r>
              <a:rPr lang="fr-FR" sz="1800" dirty="0">
                <a:solidFill>
                  <a:schemeClr val="tx1"/>
                </a:solidFill>
                <a:latin typeface="Arial" panose="020B0604020202020204" pitchFamily="34" charset="0"/>
                <a:cs typeface="Arial" panose="020B0604020202020204" pitchFamily="34" charset="0"/>
              </a:rPr>
              <a:t>               </a:t>
            </a:r>
            <a:r>
              <a:rPr lang="fr-FR" b="1" dirty="0">
                <a:solidFill>
                  <a:schemeClr val="tx1"/>
                </a:solidFill>
                <a:latin typeface="+mj-lt"/>
                <a:cs typeface="Arial" panose="020B0604020202020204" pitchFamily="34" charset="0"/>
              </a:rPr>
              <a:t>ECOLE SUPERIEURE POLYTECHNIQUE D’ANTSIRANANA </a:t>
            </a:r>
          </a:p>
          <a:p>
            <a:pPr algn="ctr"/>
            <a:r>
              <a:rPr lang="fr-FR" sz="1400" dirty="0">
                <a:solidFill>
                  <a:schemeClr val="tx1"/>
                </a:solidFill>
                <a:latin typeface="Arial" panose="020B0604020202020204" pitchFamily="34" charset="0"/>
                <a:cs typeface="Arial" panose="020B0604020202020204" pitchFamily="34" charset="0"/>
              </a:rPr>
              <a:t>     ---</a:t>
            </a:r>
            <a:r>
              <a:rPr lang="fr-FR" sz="1400" b="1" dirty="0">
                <a:solidFill>
                  <a:schemeClr val="tx1"/>
                </a:solidFill>
                <a:latin typeface="Arial" panose="020B0604020202020204" pitchFamily="34" charset="0"/>
                <a:cs typeface="Arial" panose="020B0604020202020204" pitchFamily="34" charset="0"/>
              </a:rPr>
              <a:t> </a:t>
            </a:r>
            <a:r>
              <a:rPr lang="fr-FR" sz="1400" b="1" dirty="0" err="1">
                <a:solidFill>
                  <a:schemeClr val="tx1"/>
                </a:solidFill>
                <a:latin typeface="Arial" panose="020B0604020202020204" pitchFamily="34" charset="0"/>
                <a:cs typeface="Arial" panose="020B0604020202020204" pitchFamily="34" charset="0"/>
              </a:rPr>
              <a:t>oOOOo</a:t>
            </a:r>
            <a:r>
              <a:rPr lang="fr-FR" sz="1400" b="1" dirty="0">
                <a:solidFill>
                  <a:schemeClr val="tx1"/>
                </a:solidFill>
                <a:latin typeface="Arial" panose="020B0604020202020204" pitchFamily="34" charset="0"/>
                <a:cs typeface="Arial" panose="020B0604020202020204" pitchFamily="34" charset="0"/>
              </a:rPr>
              <a:t> </a:t>
            </a:r>
            <a:r>
              <a:rPr lang="fr-FR" sz="1400" dirty="0">
                <a:solidFill>
                  <a:schemeClr val="tx1"/>
                </a:solidFill>
                <a:latin typeface="Arial" panose="020B0604020202020204" pitchFamily="34" charset="0"/>
                <a:cs typeface="Arial" panose="020B0604020202020204" pitchFamily="34" charset="0"/>
              </a:rPr>
              <a:t>---</a:t>
            </a:r>
            <a:endParaRPr lang="fr-FR" sz="1400" dirty="0">
              <a:latin typeface="Arial" panose="020B0604020202020204" pitchFamily="34" charset="0"/>
              <a:cs typeface="Arial" panose="020B0604020202020204" pitchFamily="34" charset="0"/>
            </a:endParaRPr>
          </a:p>
          <a:p>
            <a:pPr algn="ctr"/>
            <a:r>
              <a:rPr lang="fr-FR" sz="2800" b="1" dirty="0">
                <a:solidFill>
                  <a:schemeClr val="tx1"/>
                </a:solidFill>
                <a:latin typeface="+mj-lt"/>
                <a:cs typeface="Arial" panose="020B0604020202020204" pitchFamily="34" charset="0"/>
              </a:rPr>
              <a:t>   </a:t>
            </a:r>
            <a:r>
              <a:rPr lang="fr-FR" b="1" dirty="0">
                <a:solidFill>
                  <a:schemeClr val="tx1"/>
                </a:solidFill>
                <a:latin typeface="+mj-lt"/>
                <a:cs typeface="Arial" panose="020B0604020202020204" pitchFamily="34" charset="0"/>
              </a:rPr>
              <a:t>MENTION STIC</a:t>
            </a:r>
            <a:endParaRPr lang="fr-FR" b="1" dirty="0">
              <a:latin typeface="+mj-lt"/>
              <a:cs typeface="Arial" panose="020B0604020202020204" pitchFamily="34" charset="0"/>
            </a:endParaRPr>
          </a:p>
          <a:p>
            <a:endParaRPr lang="fr-FR" sz="2400" b="1" dirty="0">
              <a:latin typeface="+mj-lt"/>
              <a:cs typeface="Arial" panose="020B0604020202020204" pitchFamily="34" charset="0"/>
            </a:endParaRPr>
          </a:p>
          <a:p>
            <a:pPr algn="ctr"/>
            <a:r>
              <a:rPr lang="fr-FR" sz="3100" dirty="0"/>
              <a:t> </a:t>
            </a:r>
            <a:r>
              <a:rPr lang="fr-FR" sz="3100" b="1" dirty="0">
                <a:solidFill>
                  <a:srgbClr val="0070C0"/>
                </a:solidFill>
              </a:rPr>
              <a:t>CONTRIBUTION À LA RÉALISATION D’UN SMART DISTRIBUTEUR DE BOISSON </a:t>
            </a:r>
            <a:endParaRPr lang="fr-FR" sz="3100" b="1" dirty="0">
              <a:solidFill>
                <a:srgbClr val="0070C0"/>
              </a:solidFill>
              <a:latin typeface="+mj-lt"/>
              <a:cs typeface="Arial" panose="020B0604020202020204" pitchFamily="34" charset="0"/>
            </a:endParaRPr>
          </a:p>
          <a:p>
            <a:endParaRPr lang="fr-FR" sz="3100" b="1" dirty="0">
              <a:solidFill>
                <a:schemeClr val="tx1"/>
              </a:solidFill>
              <a:latin typeface="+mj-lt"/>
              <a:cs typeface="Arial" panose="020B0604020202020204" pitchFamily="34" charset="0"/>
            </a:endParaRPr>
          </a:p>
          <a:p>
            <a:r>
              <a:rPr lang="fr-FR" dirty="0"/>
              <a:t>   </a:t>
            </a:r>
            <a:r>
              <a:rPr lang="fr-FR" dirty="0">
                <a:solidFill>
                  <a:schemeClr val="bg1"/>
                </a:solidFill>
              </a:rPr>
              <a:t>Réaliser par :                                                                 IANJARISON Jean  Dulan                                                                        </a:t>
            </a:r>
            <a:br>
              <a:rPr lang="fr-FR" dirty="0">
                <a:solidFill>
                  <a:schemeClr val="bg1"/>
                </a:solidFill>
              </a:rPr>
            </a:br>
            <a:r>
              <a:rPr lang="fr-FR" dirty="0">
                <a:solidFill>
                  <a:schemeClr val="bg1"/>
                </a:solidFill>
              </a:rPr>
              <a:t>                                                                                          RAKOTONIRINA </a:t>
            </a:r>
            <a:r>
              <a:rPr lang="fr-FR" dirty="0" err="1">
                <a:solidFill>
                  <a:schemeClr val="bg1"/>
                </a:solidFill>
              </a:rPr>
              <a:t>Haja</a:t>
            </a:r>
            <a:r>
              <a:rPr lang="fr-FR" dirty="0">
                <a:solidFill>
                  <a:schemeClr val="bg1"/>
                </a:solidFill>
              </a:rPr>
              <a:t>  </a:t>
            </a:r>
            <a:r>
              <a:rPr lang="fr-FR" dirty="0" err="1">
                <a:solidFill>
                  <a:schemeClr val="bg1"/>
                </a:solidFill>
              </a:rPr>
              <a:t>Helson</a:t>
            </a:r>
            <a:r>
              <a:rPr lang="fr-FR" dirty="0">
                <a:solidFill>
                  <a:schemeClr val="bg1"/>
                </a:solidFill>
              </a:rPr>
              <a:t> </a:t>
            </a:r>
          </a:p>
          <a:p>
            <a:r>
              <a:rPr lang="fr-FR" dirty="0">
                <a:solidFill>
                  <a:schemeClr val="bg1"/>
                </a:solidFill>
              </a:rPr>
              <a:t> </a:t>
            </a:r>
          </a:p>
          <a:p>
            <a:r>
              <a:rPr lang="fr-FR" dirty="0">
                <a:solidFill>
                  <a:schemeClr val="bg1"/>
                </a:solidFill>
              </a:rPr>
              <a:t> . Encadreurs:									Mr ANDRIANAJAINA </a:t>
            </a:r>
            <a:r>
              <a:rPr lang="fr-FR" dirty="0" err="1">
                <a:solidFill>
                  <a:schemeClr val="bg1"/>
                </a:solidFill>
              </a:rPr>
              <a:t>Todizara</a:t>
            </a:r>
            <a:endParaRPr lang="fr-FR" dirty="0">
              <a:solidFill>
                <a:schemeClr val="bg1"/>
              </a:solidFill>
            </a:endParaRPr>
          </a:p>
          <a:p>
            <a:r>
              <a:rPr lang="fr-FR" dirty="0">
                <a:solidFill>
                  <a:schemeClr val="bg1"/>
                </a:solidFill>
              </a:rPr>
              <a:t>			                                                                  Mr RAZAFIMAHEFA </a:t>
            </a:r>
            <a:r>
              <a:rPr lang="fr-FR" dirty="0" err="1">
                <a:solidFill>
                  <a:schemeClr val="bg1"/>
                </a:solidFill>
              </a:rPr>
              <a:t>Tsivalalaina</a:t>
            </a:r>
            <a:r>
              <a:rPr lang="fr-FR" dirty="0">
                <a:solidFill>
                  <a:schemeClr val="bg1"/>
                </a:solidFill>
              </a:rPr>
              <a:t> David </a:t>
            </a:r>
            <a:br>
              <a:rPr lang="fr-FR" dirty="0">
                <a:solidFill>
                  <a:schemeClr val="bg1"/>
                </a:solidFill>
              </a:rPr>
            </a:br>
            <a:r>
              <a:rPr lang="fr-FR" dirty="0">
                <a:solidFill>
                  <a:schemeClr val="bg1"/>
                </a:solidFill>
              </a:rPr>
              <a:t>                                                                                      </a:t>
            </a:r>
            <a:endParaRPr lang="fr-FR" b="1" dirty="0">
              <a:solidFill>
                <a:schemeClr val="bg1"/>
              </a:solidFill>
              <a:latin typeface="+mj-lt"/>
              <a:cs typeface="Arial" panose="020B0604020202020204" pitchFamily="34" charset="0"/>
            </a:endParaRPr>
          </a:p>
          <a:p>
            <a:endParaRPr lang="fr-FR" sz="2400" b="1" dirty="0">
              <a:solidFill>
                <a:schemeClr val="tx1"/>
              </a:solidFill>
              <a:latin typeface="Arial" panose="020B0604020202020204" pitchFamily="34" charset="0"/>
              <a:cs typeface="Arial" panose="020B0604020202020204" pitchFamily="34" charset="0"/>
            </a:endParaRPr>
          </a:p>
        </p:txBody>
      </p:sp>
      <p:pic>
        <p:nvPicPr>
          <p:cNvPr id="5" name="Espace réservé du contenu 6">
            <a:extLst>
              <a:ext uri="{FF2B5EF4-FFF2-40B4-BE49-F238E27FC236}">
                <a16:creationId xmlns:a16="http://schemas.microsoft.com/office/drawing/2014/main" id="{5063FD11-DC08-45F5-9CF0-BA31C31A4059}"/>
              </a:ext>
            </a:extLst>
          </p:cNvPr>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046941" y="85569"/>
            <a:ext cx="6330461" cy="1252537"/>
          </a:xfrm>
          <a:prstGeom prst="rect">
            <a:avLst/>
          </a:prstGeom>
          <a:noFill/>
          <a:ln w="9525">
            <a:noFill/>
            <a:miter lim="800000"/>
            <a:headEnd/>
            <a:tailEnd/>
          </a:ln>
        </p:spPr>
      </p:pic>
      <p:pic>
        <p:nvPicPr>
          <p:cNvPr id="4" name="Picture 7">
            <a:extLst>
              <a:ext uri="{FF2B5EF4-FFF2-40B4-BE49-F238E27FC236}">
                <a16:creationId xmlns:a16="http://schemas.microsoft.com/office/drawing/2014/main" id="{FD97DF77-82D5-475D-9C61-15529257EADD}"/>
              </a:ext>
            </a:extLst>
          </p:cNvPr>
          <p:cNvPicPr/>
          <p:nvPr/>
        </p:nvPicPr>
        <p:blipFill>
          <a:blip r:embed="rId3"/>
          <a:stretch>
            <a:fillRect/>
          </a:stretch>
        </p:blipFill>
        <p:spPr>
          <a:xfrm>
            <a:off x="469289" y="85886"/>
            <a:ext cx="1612900" cy="1252220"/>
          </a:xfrm>
          <a:prstGeom prst="rect">
            <a:avLst/>
          </a:prstGeom>
          <a:noFill/>
        </p:spPr>
      </p:pic>
      <p:pic>
        <p:nvPicPr>
          <p:cNvPr id="6" name="Image 5">
            <a:extLst>
              <a:ext uri="{FF2B5EF4-FFF2-40B4-BE49-F238E27FC236}">
                <a16:creationId xmlns:a16="http://schemas.microsoft.com/office/drawing/2014/main" id="{BDD3F78E-7EEE-4F7B-8C7B-6002A1F10D4F}"/>
              </a:ext>
            </a:extLst>
          </p:cNvPr>
          <p:cNvPicPr/>
          <p:nvPr/>
        </p:nvPicPr>
        <p:blipFill>
          <a:blip r:embed="rId4"/>
          <a:srcRect/>
          <a:stretch>
            <a:fillRect/>
          </a:stretch>
        </p:blipFill>
        <p:spPr bwMode="auto">
          <a:xfrm>
            <a:off x="10084905" y="85569"/>
            <a:ext cx="1740316" cy="1252537"/>
          </a:xfrm>
          <a:prstGeom prst="rect">
            <a:avLst/>
          </a:prstGeom>
          <a:noFill/>
          <a:ln w="9525">
            <a:noFill/>
            <a:miter lim="800000"/>
            <a:headEnd/>
            <a:tailEnd/>
          </a:ln>
        </p:spPr>
      </p:pic>
    </p:spTree>
    <p:extLst>
      <p:ext uri="{BB962C8B-B14F-4D97-AF65-F5344CB8AC3E}">
        <p14:creationId xmlns:p14="http://schemas.microsoft.com/office/powerpoint/2010/main" val="188113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repeatCount="indefinite"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64D61E-784F-4536-87CC-77E9DF1FD6F6}"/>
              </a:ext>
            </a:extLst>
          </p:cNvPr>
          <p:cNvSpPr>
            <a:spLocks noGrp="1"/>
          </p:cNvSpPr>
          <p:nvPr>
            <p:ph type="title"/>
          </p:nvPr>
        </p:nvSpPr>
        <p:spPr>
          <a:xfrm>
            <a:off x="1474355" y="218050"/>
            <a:ext cx="9823174" cy="759655"/>
          </a:xfrm>
        </p:spPr>
        <p:txBody>
          <a:bodyPr>
            <a:normAutofit/>
          </a:bodyPr>
          <a:lstStyle/>
          <a:p>
            <a:r>
              <a:rPr lang="fr-FR" sz="2800" b="1" dirty="0">
                <a:solidFill>
                  <a:schemeClr val="bg1"/>
                </a:solidFill>
              </a:rPr>
              <a:t>A.2.6 </a:t>
            </a:r>
            <a:r>
              <a:rPr lang="fr-FR" sz="2800" b="1" cap="none" dirty="0">
                <a:solidFill>
                  <a:schemeClr val="bg1"/>
                </a:solidFill>
              </a:rPr>
              <a:t>Bouton poussoir </a:t>
            </a:r>
            <a:endParaRPr lang="fr-FR" sz="2800" b="1" dirty="0">
              <a:solidFill>
                <a:schemeClr val="bg1"/>
              </a:solidFill>
            </a:endParaRPr>
          </a:p>
        </p:txBody>
      </p:sp>
      <p:sp>
        <p:nvSpPr>
          <p:cNvPr id="3" name="Espace réservé du contenu 2">
            <a:extLst>
              <a:ext uri="{FF2B5EF4-FFF2-40B4-BE49-F238E27FC236}">
                <a16:creationId xmlns:a16="http://schemas.microsoft.com/office/drawing/2014/main" id="{50C3D487-1A83-42EA-A9ED-D291E1C81EDC}"/>
              </a:ext>
            </a:extLst>
          </p:cNvPr>
          <p:cNvSpPr>
            <a:spLocks noGrp="1"/>
          </p:cNvSpPr>
          <p:nvPr>
            <p:ph idx="1"/>
          </p:nvPr>
        </p:nvSpPr>
        <p:spPr>
          <a:xfrm>
            <a:off x="168812" y="492369"/>
            <a:ext cx="11511654" cy="6147581"/>
          </a:xfrm>
        </p:spPr>
        <p:txBody>
          <a:bodyPr>
            <a:normAutofit/>
          </a:bodyPr>
          <a:lstStyle/>
          <a:p>
            <a:pPr>
              <a:buFont typeface="Wingdings" panose="05000000000000000000" pitchFamily="2" charset="2"/>
              <a:buChar char="Ø"/>
            </a:pPr>
            <a:r>
              <a:rPr lang="fr-FR" sz="2800" b="1" dirty="0">
                <a:solidFill>
                  <a:schemeClr val="bg1"/>
                </a:solidFill>
              </a:rPr>
              <a:t>	Définition</a:t>
            </a:r>
          </a:p>
          <a:p>
            <a:pPr marL="0" indent="0">
              <a:buNone/>
            </a:pPr>
            <a:r>
              <a:rPr lang="fr-FR" sz="2800" dirty="0">
                <a:solidFill>
                  <a:schemeClr val="bg1"/>
                </a:solidFill>
              </a:rPr>
              <a:t>Ce sont des interfaces homme machine très simples, ils permettent de Lancer un fonctionnement par l’action « appuyer / relâcher ». Ces dispositifs sont des astables.</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6814BA48-57B5-4D5A-BB13-6E70470124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6245" y="3646536"/>
            <a:ext cx="5078437" cy="2846338"/>
          </a:xfrm>
          <a:prstGeom prst="rect">
            <a:avLst/>
          </a:prstGeom>
          <a:noFill/>
          <a:ln>
            <a:noFill/>
          </a:ln>
        </p:spPr>
      </p:pic>
    </p:spTree>
    <p:extLst>
      <p:ext uri="{BB962C8B-B14F-4D97-AF65-F5344CB8AC3E}">
        <p14:creationId xmlns:p14="http://schemas.microsoft.com/office/powerpoint/2010/main" val="1253539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80">
                                          <p:stCondLst>
                                            <p:cond delay="0"/>
                                          </p:stCondLst>
                                        </p:cTn>
                                        <p:tgtEl>
                                          <p:spTgt spid="4"/>
                                        </p:tgtEl>
                                      </p:cBhvr>
                                    </p:animEffect>
                                    <p:anim calcmode="lin" valueType="num">
                                      <p:cBhvr>
                                        <p:cTn id="2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gtEl>
                                      </p:cBhvr>
                                      <p:to x="100000" y="60000"/>
                                    </p:animScale>
                                    <p:animScale>
                                      <p:cBhvr>
                                        <p:cTn id="35" dur="166" decel="50000">
                                          <p:stCondLst>
                                            <p:cond delay="676"/>
                                          </p:stCondLst>
                                        </p:cTn>
                                        <p:tgtEl>
                                          <p:spTgt spid="4"/>
                                        </p:tgtEl>
                                      </p:cBhvr>
                                      <p:to x="100000" y="100000"/>
                                    </p:animScale>
                                    <p:animScale>
                                      <p:cBhvr>
                                        <p:cTn id="36" dur="26">
                                          <p:stCondLst>
                                            <p:cond delay="1312"/>
                                          </p:stCondLst>
                                        </p:cTn>
                                        <p:tgtEl>
                                          <p:spTgt spid="4"/>
                                        </p:tgtEl>
                                      </p:cBhvr>
                                      <p:to x="100000" y="80000"/>
                                    </p:animScale>
                                    <p:animScale>
                                      <p:cBhvr>
                                        <p:cTn id="37" dur="166" decel="50000">
                                          <p:stCondLst>
                                            <p:cond delay="1338"/>
                                          </p:stCondLst>
                                        </p:cTn>
                                        <p:tgtEl>
                                          <p:spTgt spid="4"/>
                                        </p:tgtEl>
                                      </p:cBhvr>
                                      <p:to x="100000" y="100000"/>
                                    </p:animScale>
                                    <p:animScale>
                                      <p:cBhvr>
                                        <p:cTn id="38" dur="26">
                                          <p:stCondLst>
                                            <p:cond delay="1642"/>
                                          </p:stCondLst>
                                        </p:cTn>
                                        <p:tgtEl>
                                          <p:spTgt spid="4"/>
                                        </p:tgtEl>
                                      </p:cBhvr>
                                      <p:to x="100000" y="90000"/>
                                    </p:animScale>
                                    <p:animScale>
                                      <p:cBhvr>
                                        <p:cTn id="39" dur="166" decel="50000">
                                          <p:stCondLst>
                                            <p:cond delay="1668"/>
                                          </p:stCondLst>
                                        </p:cTn>
                                        <p:tgtEl>
                                          <p:spTgt spid="4"/>
                                        </p:tgtEl>
                                      </p:cBhvr>
                                      <p:to x="100000" y="100000"/>
                                    </p:animScale>
                                    <p:animScale>
                                      <p:cBhvr>
                                        <p:cTn id="40" dur="26">
                                          <p:stCondLst>
                                            <p:cond delay="1808"/>
                                          </p:stCondLst>
                                        </p:cTn>
                                        <p:tgtEl>
                                          <p:spTgt spid="4"/>
                                        </p:tgtEl>
                                      </p:cBhvr>
                                      <p:to x="100000" y="95000"/>
                                    </p:animScale>
                                    <p:animScale>
                                      <p:cBhvr>
                                        <p:cTn id="41"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F27AE-2A3C-4221-B857-3FD666678D33}"/>
              </a:ext>
            </a:extLst>
          </p:cNvPr>
          <p:cNvSpPr>
            <a:spLocks noGrp="1"/>
          </p:cNvSpPr>
          <p:nvPr>
            <p:ph type="title"/>
          </p:nvPr>
        </p:nvSpPr>
        <p:spPr>
          <a:xfrm>
            <a:off x="987083" y="430696"/>
            <a:ext cx="10515600" cy="1032343"/>
          </a:xfrm>
        </p:spPr>
        <p:txBody>
          <a:bodyPr>
            <a:normAutofit fontScale="90000"/>
          </a:bodyPr>
          <a:lstStyle/>
          <a:p>
            <a:pPr algn="ctr"/>
            <a:r>
              <a:rPr lang="fr-FR" b="1" dirty="0">
                <a:solidFill>
                  <a:srgbClr val="0070C0"/>
                </a:solidFill>
                <a:latin typeface="Times New Roman" panose="02020603050405020304" pitchFamily="18" charset="0"/>
                <a:cs typeface="Times New Roman" panose="02020603050405020304" pitchFamily="18" charset="0"/>
              </a:rPr>
              <a:t>B. </a:t>
            </a:r>
            <a:r>
              <a:rPr lang="fr-FR" b="1" dirty="0">
                <a:solidFill>
                  <a:srgbClr val="0070C0"/>
                </a:solidFill>
              </a:rPr>
              <a:t>Le circuit de commande et la conception du programme informatique</a:t>
            </a:r>
            <a:endParaRPr lang="fr-FR" dirty="0">
              <a:solidFill>
                <a:srgbClr val="FF0000"/>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A2CEEE29-EFB9-40AE-AC38-CF2020770898}"/>
              </a:ext>
            </a:extLst>
          </p:cNvPr>
          <p:cNvSpPr>
            <a:spLocks noGrp="1"/>
          </p:cNvSpPr>
          <p:nvPr>
            <p:ph idx="1"/>
          </p:nvPr>
        </p:nvSpPr>
        <p:spPr>
          <a:xfrm>
            <a:off x="450166" y="1463039"/>
            <a:ext cx="10945837" cy="3475741"/>
          </a:xfrm>
        </p:spPr>
        <p:txBody>
          <a:bodyPr>
            <a:normAutofit/>
          </a:bodyPr>
          <a:lstStyle/>
          <a:p>
            <a:pPr marL="0" indent="0">
              <a:buNone/>
            </a:pPr>
            <a:r>
              <a:rPr lang="fr-FR" sz="2800" u="sng" dirty="0">
                <a:solidFill>
                  <a:srgbClr val="FF0000"/>
                </a:solidFill>
                <a:latin typeface="Times New Roman" panose="02020603050405020304" pitchFamily="18" charset="0"/>
                <a:cs typeface="Times New Roman" panose="02020603050405020304" pitchFamily="18" charset="0"/>
              </a:rPr>
              <a:t>B.1 </a:t>
            </a:r>
            <a:r>
              <a:rPr lang="fr-FR" sz="2800" u="sng" dirty="0">
                <a:solidFill>
                  <a:srgbClr val="FF0000"/>
                </a:solidFill>
              </a:rPr>
              <a:t>Le circuit de commande   </a:t>
            </a:r>
          </a:p>
          <a:p>
            <a:pPr marL="0" indent="0">
              <a:buNone/>
            </a:pPr>
            <a:r>
              <a:rPr lang="fr-FR" sz="2800" dirty="0">
                <a:solidFill>
                  <a:schemeClr val="bg1"/>
                </a:solidFill>
              </a:rPr>
              <a:t>L’ automatisme de ce boitier est devenue possible grâce à son circuit de commande et la concept du programme informatique et ses manipulation de nos matériels.</a:t>
            </a:r>
          </a:p>
        </p:txBody>
      </p:sp>
    </p:spTree>
    <p:extLst>
      <p:ext uri="{BB962C8B-B14F-4D97-AF65-F5344CB8AC3E}">
        <p14:creationId xmlns:p14="http://schemas.microsoft.com/office/powerpoint/2010/main" val="1027521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53C0AA-B8A6-4747-A1B9-A9C639ADED39}"/>
              </a:ext>
            </a:extLst>
          </p:cNvPr>
          <p:cNvSpPr>
            <a:spLocks noGrp="1"/>
          </p:cNvSpPr>
          <p:nvPr>
            <p:ph idx="1"/>
          </p:nvPr>
        </p:nvSpPr>
        <p:spPr>
          <a:xfrm>
            <a:off x="1028699" y="182880"/>
            <a:ext cx="10134601" cy="2405575"/>
          </a:xfrm>
        </p:spPr>
        <p:txBody>
          <a:bodyPr>
            <a:normAutofit/>
          </a:bodyPr>
          <a:lstStyle/>
          <a:p>
            <a:pPr marL="0" indent="0">
              <a:buNone/>
            </a:pPr>
            <a:r>
              <a:rPr lang="fr-FR" sz="2800" dirty="0">
                <a:solidFill>
                  <a:schemeClr val="bg1"/>
                </a:solidFill>
              </a:rPr>
              <a:t>Elle se base sur la principe du relais .c’est le Raspberry qui définie l’ état du relais par l’intermédiaire du GPIO</a:t>
            </a:r>
          </a:p>
          <a:p>
            <a:pPr marL="0" indent="0">
              <a:buNone/>
            </a:pPr>
            <a:endParaRPr lang="fr-FR" sz="2800" dirty="0"/>
          </a:p>
        </p:txBody>
      </p:sp>
      <p:pic>
        <p:nvPicPr>
          <p:cNvPr id="4" name="Image 3">
            <a:extLst>
              <a:ext uri="{FF2B5EF4-FFF2-40B4-BE49-F238E27FC236}">
                <a16:creationId xmlns:a16="http://schemas.microsoft.com/office/drawing/2014/main" id="{E9915EBA-2EF9-4D02-A047-4F65FECB02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3288" y="3216687"/>
            <a:ext cx="5245100" cy="1311275"/>
          </a:xfrm>
          <a:prstGeom prst="rect">
            <a:avLst/>
          </a:prstGeom>
          <a:noFill/>
          <a:ln>
            <a:noFill/>
          </a:ln>
        </p:spPr>
      </p:pic>
      <p:pic>
        <p:nvPicPr>
          <p:cNvPr id="5" name="Image 4">
            <a:extLst>
              <a:ext uri="{FF2B5EF4-FFF2-40B4-BE49-F238E27FC236}">
                <a16:creationId xmlns:a16="http://schemas.microsoft.com/office/drawing/2014/main" id="{831F4BC0-5D5A-44EB-8F8B-060097C7CD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91966" y="3165231"/>
            <a:ext cx="2771334" cy="2141977"/>
          </a:xfrm>
          <a:prstGeom prst="rect">
            <a:avLst/>
          </a:prstGeom>
          <a:noFill/>
          <a:ln>
            <a:noFill/>
          </a:ln>
        </p:spPr>
      </p:pic>
    </p:spTree>
    <p:extLst>
      <p:ext uri="{BB962C8B-B14F-4D97-AF65-F5344CB8AC3E}">
        <p14:creationId xmlns:p14="http://schemas.microsoft.com/office/powerpoint/2010/main" val="163479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39BFB4-2650-4E6C-9FFB-D0143B0F70CB}"/>
              </a:ext>
            </a:extLst>
          </p:cNvPr>
          <p:cNvSpPr>
            <a:spLocks noGrp="1"/>
          </p:cNvSpPr>
          <p:nvPr>
            <p:ph type="title"/>
          </p:nvPr>
        </p:nvSpPr>
        <p:spPr>
          <a:xfrm>
            <a:off x="1547446" y="652246"/>
            <a:ext cx="9830557" cy="1280890"/>
          </a:xfrm>
        </p:spPr>
        <p:txBody>
          <a:bodyPr>
            <a:normAutofit fontScale="90000"/>
          </a:bodyPr>
          <a:lstStyle/>
          <a:p>
            <a:pPr algn="ctr"/>
            <a:r>
              <a:rPr lang="fr-FR" sz="3100" dirty="0">
                <a:solidFill>
                  <a:schemeClr val="bg1"/>
                </a:solidFill>
              </a:rPr>
              <a:t>B.1.1 </a:t>
            </a:r>
            <a:r>
              <a:rPr lang="fr-FR" sz="3100" cap="none" dirty="0">
                <a:solidFill>
                  <a:schemeClr val="bg1"/>
                </a:solidFill>
              </a:rPr>
              <a:t>Schéma d’un circuit à l’intérieur d’un module relais</a:t>
            </a:r>
            <a:br>
              <a:rPr lang="fr-FR" cap="none" dirty="0">
                <a:solidFill>
                  <a:schemeClr val="bg1"/>
                </a:solidFill>
              </a:rPr>
            </a:br>
            <a:r>
              <a:rPr lang="fr-FR" dirty="0"/>
              <a:t> </a:t>
            </a:r>
            <a:br>
              <a:rPr lang="fr-FR" dirty="0"/>
            </a:br>
            <a:endParaRPr lang="fr-FR" dirty="0"/>
          </a:p>
        </p:txBody>
      </p:sp>
      <p:pic>
        <p:nvPicPr>
          <p:cNvPr id="4" name="Espace réservé du contenu 3">
            <a:extLst>
              <a:ext uri="{FF2B5EF4-FFF2-40B4-BE49-F238E27FC236}">
                <a16:creationId xmlns:a16="http://schemas.microsoft.com/office/drawing/2014/main" id="{D8B52919-30AB-4305-9AE1-AEA40C32FCA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123071" y="1448972"/>
            <a:ext cx="9945858" cy="4756782"/>
          </a:xfrm>
          <a:prstGeom prst="rect">
            <a:avLst/>
          </a:prstGeom>
          <a:noFill/>
          <a:ln>
            <a:noFill/>
          </a:ln>
        </p:spPr>
      </p:pic>
    </p:spTree>
    <p:extLst>
      <p:ext uri="{BB962C8B-B14F-4D97-AF65-F5344CB8AC3E}">
        <p14:creationId xmlns:p14="http://schemas.microsoft.com/office/powerpoint/2010/main" val="26647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42D45E-26B8-48C0-A229-147288C451BB}"/>
              </a:ext>
            </a:extLst>
          </p:cNvPr>
          <p:cNvSpPr>
            <a:spLocks noGrp="1"/>
          </p:cNvSpPr>
          <p:nvPr>
            <p:ph type="title"/>
          </p:nvPr>
        </p:nvSpPr>
        <p:spPr>
          <a:xfrm>
            <a:off x="1762931" y="569516"/>
            <a:ext cx="8911687" cy="754524"/>
          </a:xfrm>
        </p:spPr>
        <p:txBody>
          <a:bodyPr>
            <a:normAutofit/>
          </a:bodyPr>
          <a:lstStyle/>
          <a:p>
            <a:pPr algn="ctr"/>
            <a:r>
              <a:rPr lang="fr-FR" sz="2800" dirty="0">
                <a:solidFill>
                  <a:schemeClr val="bg1"/>
                </a:solidFill>
              </a:rPr>
              <a:t>B.1.2 </a:t>
            </a:r>
            <a:r>
              <a:rPr lang="fr-FR" sz="2800" cap="none" dirty="0">
                <a:solidFill>
                  <a:schemeClr val="bg1"/>
                </a:solidFill>
              </a:rPr>
              <a:t>Simulation d’un relais sur </a:t>
            </a:r>
            <a:r>
              <a:rPr lang="fr-FR" sz="2800" cap="none" dirty="0" err="1">
                <a:solidFill>
                  <a:schemeClr val="bg1"/>
                </a:solidFill>
              </a:rPr>
              <a:t>proteus</a:t>
            </a:r>
            <a:endParaRPr lang="fr-FR" sz="2800" dirty="0">
              <a:solidFill>
                <a:schemeClr val="bg1"/>
              </a:solidFill>
            </a:endParaRPr>
          </a:p>
        </p:txBody>
      </p:sp>
      <p:pic>
        <p:nvPicPr>
          <p:cNvPr id="4" name="Espace réservé du contenu 3">
            <a:extLst>
              <a:ext uri="{FF2B5EF4-FFF2-40B4-BE49-F238E27FC236}">
                <a16:creationId xmlns:a16="http://schemas.microsoft.com/office/drawing/2014/main" id="{9B202A58-6E17-496B-8C9E-BBFE1AEF7A8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435" y="1457325"/>
            <a:ext cx="4848665" cy="3705517"/>
          </a:xfrm>
          <a:prstGeom prst="rect">
            <a:avLst/>
          </a:prstGeom>
          <a:noFill/>
          <a:ln>
            <a:noFill/>
          </a:ln>
        </p:spPr>
      </p:pic>
      <p:pic>
        <p:nvPicPr>
          <p:cNvPr id="5" name="Image 4">
            <a:extLst>
              <a:ext uri="{FF2B5EF4-FFF2-40B4-BE49-F238E27FC236}">
                <a16:creationId xmlns:a16="http://schemas.microsoft.com/office/drawing/2014/main" id="{A8B3745D-FE52-4EFB-B5F7-F7820F8D58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28827" y="2500313"/>
            <a:ext cx="5103738" cy="4037207"/>
          </a:xfrm>
          <a:prstGeom prst="rect">
            <a:avLst/>
          </a:prstGeom>
          <a:noFill/>
          <a:ln>
            <a:noFill/>
          </a:ln>
        </p:spPr>
      </p:pic>
      <p:sp>
        <p:nvSpPr>
          <p:cNvPr id="6" name="Flèche : droite 5">
            <a:extLst>
              <a:ext uri="{FF2B5EF4-FFF2-40B4-BE49-F238E27FC236}">
                <a16:creationId xmlns:a16="http://schemas.microsoft.com/office/drawing/2014/main" id="{B522EABB-F2FA-4899-BCB8-789067A69979}"/>
              </a:ext>
            </a:extLst>
          </p:cNvPr>
          <p:cNvSpPr/>
          <p:nvPr/>
        </p:nvSpPr>
        <p:spPr>
          <a:xfrm>
            <a:off x="5263174" y="4515729"/>
            <a:ext cx="1551964" cy="647113"/>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050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0-#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1+#ppt_w/2"/>
                                          </p:val>
                                        </p:tav>
                                        <p:tav tm="100000">
                                          <p:val>
                                            <p:strVal val="#ppt_x"/>
                                          </p:val>
                                        </p:tav>
                                      </p:tavLst>
                                    </p:anim>
                                    <p:anim calcmode="lin" valueType="num">
                                      <p:cBhvr additive="base">
                                        <p:cTn id="21"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84F389-C194-4E9D-B524-EFBA92355B1D}"/>
              </a:ext>
            </a:extLst>
          </p:cNvPr>
          <p:cNvSpPr>
            <a:spLocks noGrp="1"/>
          </p:cNvSpPr>
          <p:nvPr>
            <p:ph type="title"/>
          </p:nvPr>
        </p:nvSpPr>
        <p:spPr>
          <a:xfrm>
            <a:off x="2308811" y="11702"/>
            <a:ext cx="8534400" cy="1507067"/>
          </a:xfrm>
        </p:spPr>
        <p:txBody>
          <a:bodyPr>
            <a:normAutofit/>
          </a:bodyPr>
          <a:lstStyle/>
          <a:p>
            <a:pPr algn="ctr"/>
            <a:r>
              <a:rPr lang="fr-FR" sz="2800" u="sng" dirty="0">
                <a:solidFill>
                  <a:srgbClr val="FF0000"/>
                </a:solidFill>
              </a:rPr>
              <a:t>B.2 </a:t>
            </a:r>
            <a:r>
              <a:rPr lang="fr-FR" sz="2800" u="sng" cap="none" dirty="0">
                <a:solidFill>
                  <a:srgbClr val="FF0000"/>
                </a:solidFill>
              </a:rPr>
              <a:t>Réalisation du circuit du commande</a:t>
            </a:r>
            <a:endParaRPr lang="fr-FR" sz="2800" u="sng" dirty="0">
              <a:solidFill>
                <a:srgbClr val="FF0000"/>
              </a:solidFill>
            </a:endParaRPr>
          </a:p>
        </p:txBody>
      </p:sp>
      <p:sp>
        <p:nvSpPr>
          <p:cNvPr id="3" name="Espace réservé du contenu 2">
            <a:extLst>
              <a:ext uri="{FF2B5EF4-FFF2-40B4-BE49-F238E27FC236}">
                <a16:creationId xmlns:a16="http://schemas.microsoft.com/office/drawing/2014/main" id="{A705DFA5-CC26-4222-9B2A-86F6347A120B}"/>
              </a:ext>
            </a:extLst>
          </p:cNvPr>
          <p:cNvSpPr>
            <a:spLocks noGrp="1"/>
          </p:cNvSpPr>
          <p:nvPr>
            <p:ph idx="1"/>
          </p:nvPr>
        </p:nvSpPr>
        <p:spPr>
          <a:xfrm>
            <a:off x="2308811" y="1518769"/>
            <a:ext cx="8534400" cy="3615267"/>
          </a:xfrm>
        </p:spPr>
        <p:txBody>
          <a:bodyPr>
            <a:normAutofit/>
          </a:bodyPr>
          <a:lstStyle/>
          <a:p>
            <a:pPr marL="0" indent="0">
              <a:buNone/>
            </a:pPr>
            <a:r>
              <a:rPr lang="fr-FR" sz="2800" dirty="0">
                <a:solidFill>
                  <a:srgbClr val="080808"/>
                </a:solidFill>
              </a:rPr>
              <a:t>Les matériels nécessaires au circuit :</a:t>
            </a:r>
          </a:p>
          <a:p>
            <a:pPr lvl="2"/>
            <a:r>
              <a:rPr lang="fr-FR" sz="2400" dirty="0">
                <a:solidFill>
                  <a:srgbClr val="080808"/>
                </a:solidFill>
              </a:rPr>
              <a:t>Le Raspberry pi</a:t>
            </a:r>
          </a:p>
          <a:p>
            <a:pPr lvl="2"/>
            <a:r>
              <a:rPr lang="fr-FR" sz="2400" dirty="0">
                <a:solidFill>
                  <a:srgbClr val="080808"/>
                </a:solidFill>
              </a:rPr>
              <a:t>Le relais</a:t>
            </a:r>
          </a:p>
          <a:p>
            <a:pPr lvl="2"/>
            <a:r>
              <a:rPr lang="fr-FR" sz="2400" dirty="0">
                <a:solidFill>
                  <a:srgbClr val="080808"/>
                </a:solidFill>
              </a:rPr>
              <a:t>L’ écran tactile TFT</a:t>
            </a:r>
          </a:p>
          <a:p>
            <a:pPr lvl="2"/>
            <a:r>
              <a:rPr lang="fr-FR" sz="2400" dirty="0">
                <a:solidFill>
                  <a:srgbClr val="080808"/>
                </a:solidFill>
              </a:rPr>
              <a:t>L’ haut parleur</a:t>
            </a:r>
          </a:p>
        </p:txBody>
      </p:sp>
    </p:spTree>
    <p:extLst>
      <p:ext uri="{BB962C8B-B14F-4D97-AF65-F5344CB8AC3E}">
        <p14:creationId xmlns:p14="http://schemas.microsoft.com/office/powerpoint/2010/main" val="42361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80">
                                          <p:stCondLst>
                                            <p:cond delay="0"/>
                                          </p:stCondLst>
                                        </p:cTn>
                                        <p:tgtEl>
                                          <p:spTgt spid="3">
                                            <p:txEl>
                                              <p:pRg st="1" end="1"/>
                                            </p:txEl>
                                          </p:spTgt>
                                        </p:tgtEl>
                                      </p:cBhvr>
                                    </p:animEffect>
                                    <p:anim calcmode="lin" valueType="num">
                                      <p:cBhvr>
                                        <p:cTn id="2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1" end="1"/>
                                            </p:txEl>
                                          </p:spTgt>
                                        </p:tgtEl>
                                      </p:cBhvr>
                                      <p:to x="100000" y="60000"/>
                                    </p:animScale>
                                    <p:animScale>
                                      <p:cBhvr>
                                        <p:cTn id="28" dur="166" decel="50000">
                                          <p:stCondLst>
                                            <p:cond delay="676"/>
                                          </p:stCondLst>
                                        </p:cTn>
                                        <p:tgtEl>
                                          <p:spTgt spid="3">
                                            <p:txEl>
                                              <p:pRg st="1" end="1"/>
                                            </p:txEl>
                                          </p:spTgt>
                                        </p:tgtEl>
                                      </p:cBhvr>
                                      <p:to x="100000" y="100000"/>
                                    </p:animScale>
                                    <p:animScale>
                                      <p:cBhvr>
                                        <p:cTn id="29" dur="26">
                                          <p:stCondLst>
                                            <p:cond delay="1312"/>
                                          </p:stCondLst>
                                        </p:cTn>
                                        <p:tgtEl>
                                          <p:spTgt spid="3">
                                            <p:txEl>
                                              <p:pRg st="1" end="1"/>
                                            </p:txEl>
                                          </p:spTgt>
                                        </p:tgtEl>
                                      </p:cBhvr>
                                      <p:to x="100000" y="80000"/>
                                    </p:animScale>
                                    <p:animScale>
                                      <p:cBhvr>
                                        <p:cTn id="30" dur="166" decel="50000">
                                          <p:stCondLst>
                                            <p:cond delay="1338"/>
                                          </p:stCondLst>
                                        </p:cTn>
                                        <p:tgtEl>
                                          <p:spTgt spid="3">
                                            <p:txEl>
                                              <p:pRg st="1" end="1"/>
                                            </p:txEl>
                                          </p:spTgt>
                                        </p:tgtEl>
                                      </p:cBhvr>
                                      <p:to x="100000" y="100000"/>
                                    </p:animScale>
                                    <p:animScale>
                                      <p:cBhvr>
                                        <p:cTn id="31" dur="26">
                                          <p:stCondLst>
                                            <p:cond delay="1642"/>
                                          </p:stCondLst>
                                        </p:cTn>
                                        <p:tgtEl>
                                          <p:spTgt spid="3">
                                            <p:txEl>
                                              <p:pRg st="1" end="1"/>
                                            </p:txEl>
                                          </p:spTgt>
                                        </p:tgtEl>
                                      </p:cBhvr>
                                      <p:to x="100000" y="90000"/>
                                    </p:animScale>
                                    <p:animScale>
                                      <p:cBhvr>
                                        <p:cTn id="32" dur="166" decel="50000">
                                          <p:stCondLst>
                                            <p:cond delay="1668"/>
                                          </p:stCondLst>
                                        </p:cTn>
                                        <p:tgtEl>
                                          <p:spTgt spid="3">
                                            <p:txEl>
                                              <p:pRg st="1" end="1"/>
                                            </p:txEl>
                                          </p:spTgt>
                                        </p:tgtEl>
                                      </p:cBhvr>
                                      <p:to x="100000" y="100000"/>
                                    </p:animScale>
                                    <p:animScale>
                                      <p:cBhvr>
                                        <p:cTn id="33" dur="26">
                                          <p:stCondLst>
                                            <p:cond delay="1808"/>
                                          </p:stCondLst>
                                        </p:cTn>
                                        <p:tgtEl>
                                          <p:spTgt spid="3">
                                            <p:txEl>
                                              <p:pRg st="1" end="1"/>
                                            </p:txEl>
                                          </p:spTgt>
                                        </p:tgtEl>
                                      </p:cBhvr>
                                      <p:to x="100000" y="95000"/>
                                    </p:animScale>
                                    <p:animScale>
                                      <p:cBhvr>
                                        <p:cTn id="34" dur="166" decel="50000">
                                          <p:stCondLst>
                                            <p:cond delay="1834"/>
                                          </p:stCondLst>
                                        </p:cTn>
                                        <p:tgtEl>
                                          <p:spTgt spid="3">
                                            <p:txEl>
                                              <p:pRg st="1" end="1"/>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wipe(down)">
                                      <p:cBhvr>
                                        <p:cTn id="57" dur="580">
                                          <p:stCondLst>
                                            <p:cond delay="0"/>
                                          </p:stCondLst>
                                        </p:cTn>
                                        <p:tgtEl>
                                          <p:spTgt spid="3">
                                            <p:txEl>
                                              <p:pRg st="3" end="3"/>
                                            </p:txEl>
                                          </p:spTgt>
                                        </p:tgtEl>
                                      </p:cBhvr>
                                    </p:animEffect>
                                    <p:anim calcmode="lin" valueType="num">
                                      <p:cBhvr>
                                        <p:cTn id="5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3" end="3"/>
                                            </p:txEl>
                                          </p:spTgt>
                                        </p:tgtEl>
                                      </p:cBhvr>
                                      <p:to x="100000" y="60000"/>
                                    </p:animScale>
                                    <p:animScale>
                                      <p:cBhvr>
                                        <p:cTn id="64" dur="166" decel="50000">
                                          <p:stCondLst>
                                            <p:cond delay="676"/>
                                          </p:stCondLst>
                                        </p:cTn>
                                        <p:tgtEl>
                                          <p:spTgt spid="3">
                                            <p:txEl>
                                              <p:pRg st="3" end="3"/>
                                            </p:txEl>
                                          </p:spTgt>
                                        </p:tgtEl>
                                      </p:cBhvr>
                                      <p:to x="100000" y="100000"/>
                                    </p:animScale>
                                    <p:animScale>
                                      <p:cBhvr>
                                        <p:cTn id="65" dur="26">
                                          <p:stCondLst>
                                            <p:cond delay="1312"/>
                                          </p:stCondLst>
                                        </p:cTn>
                                        <p:tgtEl>
                                          <p:spTgt spid="3">
                                            <p:txEl>
                                              <p:pRg st="3" end="3"/>
                                            </p:txEl>
                                          </p:spTgt>
                                        </p:tgtEl>
                                      </p:cBhvr>
                                      <p:to x="100000" y="80000"/>
                                    </p:animScale>
                                    <p:animScale>
                                      <p:cBhvr>
                                        <p:cTn id="66" dur="166" decel="50000">
                                          <p:stCondLst>
                                            <p:cond delay="1338"/>
                                          </p:stCondLst>
                                        </p:cTn>
                                        <p:tgtEl>
                                          <p:spTgt spid="3">
                                            <p:txEl>
                                              <p:pRg st="3" end="3"/>
                                            </p:txEl>
                                          </p:spTgt>
                                        </p:tgtEl>
                                      </p:cBhvr>
                                      <p:to x="100000" y="100000"/>
                                    </p:animScale>
                                    <p:animScale>
                                      <p:cBhvr>
                                        <p:cTn id="67" dur="26">
                                          <p:stCondLst>
                                            <p:cond delay="1642"/>
                                          </p:stCondLst>
                                        </p:cTn>
                                        <p:tgtEl>
                                          <p:spTgt spid="3">
                                            <p:txEl>
                                              <p:pRg st="3" end="3"/>
                                            </p:txEl>
                                          </p:spTgt>
                                        </p:tgtEl>
                                      </p:cBhvr>
                                      <p:to x="100000" y="90000"/>
                                    </p:animScale>
                                    <p:animScale>
                                      <p:cBhvr>
                                        <p:cTn id="68" dur="166" decel="50000">
                                          <p:stCondLst>
                                            <p:cond delay="1668"/>
                                          </p:stCondLst>
                                        </p:cTn>
                                        <p:tgtEl>
                                          <p:spTgt spid="3">
                                            <p:txEl>
                                              <p:pRg st="3" end="3"/>
                                            </p:txEl>
                                          </p:spTgt>
                                        </p:tgtEl>
                                      </p:cBhvr>
                                      <p:to x="100000" y="100000"/>
                                    </p:animScale>
                                    <p:animScale>
                                      <p:cBhvr>
                                        <p:cTn id="69" dur="26">
                                          <p:stCondLst>
                                            <p:cond delay="1808"/>
                                          </p:stCondLst>
                                        </p:cTn>
                                        <p:tgtEl>
                                          <p:spTgt spid="3">
                                            <p:txEl>
                                              <p:pRg st="3" end="3"/>
                                            </p:txEl>
                                          </p:spTgt>
                                        </p:tgtEl>
                                      </p:cBhvr>
                                      <p:to x="100000" y="95000"/>
                                    </p:animScale>
                                    <p:animScale>
                                      <p:cBhvr>
                                        <p:cTn id="70" dur="166" decel="50000">
                                          <p:stCondLst>
                                            <p:cond delay="1834"/>
                                          </p:stCondLst>
                                        </p:cTn>
                                        <p:tgtEl>
                                          <p:spTgt spid="3">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BF617-BB0E-4755-85CE-F0FAC2850E1E}"/>
              </a:ext>
            </a:extLst>
          </p:cNvPr>
          <p:cNvSpPr>
            <a:spLocks noGrp="1"/>
          </p:cNvSpPr>
          <p:nvPr>
            <p:ph type="title"/>
          </p:nvPr>
        </p:nvSpPr>
        <p:spPr>
          <a:xfrm>
            <a:off x="1931743" y="555448"/>
            <a:ext cx="8911687" cy="782659"/>
          </a:xfrm>
        </p:spPr>
        <p:txBody>
          <a:bodyPr>
            <a:normAutofit/>
          </a:bodyPr>
          <a:lstStyle/>
          <a:p>
            <a:r>
              <a:rPr lang="fr-FR" sz="2800" dirty="0">
                <a:solidFill>
                  <a:srgbClr val="080808"/>
                </a:solidFill>
              </a:rPr>
              <a:t>B.2.1 </a:t>
            </a:r>
            <a:r>
              <a:rPr lang="fr-FR" sz="2800" cap="none" dirty="0">
                <a:solidFill>
                  <a:srgbClr val="080808"/>
                </a:solidFill>
              </a:rPr>
              <a:t>Le Raspberry pi 4</a:t>
            </a:r>
            <a:endParaRPr lang="fr-FR" sz="2800" dirty="0">
              <a:solidFill>
                <a:srgbClr val="080808"/>
              </a:solidFill>
            </a:endParaRPr>
          </a:p>
        </p:txBody>
      </p:sp>
      <p:sp>
        <p:nvSpPr>
          <p:cNvPr id="3" name="Espace réservé du contenu 2">
            <a:extLst>
              <a:ext uri="{FF2B5EF4-FFF2-40B4-BE49-F238E27FC236}">
                <a16:creationId xmlns:a16="http://schemas.microsoft.com/office/drawing/2014/main" id="{DFC5B47F-2EE0-41CA-AAF7-B6853AD89146}"/>
              </a:ext>
            </a:extLst>
          </p:cNvPr>
          <p:cNvSpPr>
            <a:spLocks noGrp="1"/>
          </p:cNvSpPr>
          <p:nvPr>
            <p:ph idx="1"/>
          </p:nvPr>
        </p:nvSpPr>
        <p:spPr>
          <a:xfrm>
            <a:off x="680316" y="1338107"/>
            <a:ext cx="10831367" cy="2475914"/>
          </a:xfrm>
        </p:spPr>
        <p:txBody>
          <a:bodyPr>
            <a:normAutofit/>
          </a:bodyPr>
          <a:lstStyle/>
          <a:p>
            <a:pPr marL="0" indent="0">
              <a:buNone/>
            </a:pPr>
            <a:r>
              <a:rPr lang="fr-FR" sz="2800" dirty="0">
                <a:solidFill>
                  <a:srgbClr val="080808"/>
                </a:solidFill>
              </a:rPr>
              <a:t>Le Raspberry est une mini-ordinateur (microcontrôleur) , alors pour l’utiliser il faut insérer un système d’exploitation.</a:t>
            </a:r>
          </a:p>
          <a:p>
            <a:pPr marL="0" indent="0">
              <a:buNone/>
            </a:pPr>
            <a:r>
              <a:rPr lang="fr-FR" sz="2800" dirty="0">
                <a:solidFill>
                  <a:srgbClr val="080808"/>
                </a:solidFill>
              </a:rPr>
              <a:t>	Pour installer le OS on a besoin du logiciel IMAGER RASPI</a:t>
            </a:r>
          </a:p>
          <a:p>
            <a:pPr marL="0" indent="0">
              <a:buNone/>
            </a:pPr>
            <a:endParaRPr lang="fr-FR" sz="2800" dirty="0"/>
          </a:p>
        </p:txBody>
      </p:sp>
      <p:pic>
        <p:nvPicPr>
          <p:cNvPr id="4" name="Image 3">
            <a:extLst>
              <a:ext uri="{FF2B5EF4-FFF2-40B4-BE49-F238E27FC236}">
                <a16:creationId xmlns:a16="http://schemas.microsoft.com/office/drawing/2014/main" id="{E7C2D89D-AB4A-4F59-9793-E74755889F79}"/>
              </a:ext>
            </a:extLst>
          </p:cNvPr>
          <p:cNvPicPr>
            <a:picLocks noChangeAspect="1"/>
          </p:cNvPicPr>
          <p:nvPr/>
        </p:nvPicPr>
        <p:blipFill>
          <a:blip r:embed="rId2"/>
          <a:stretch>
            <a:fillRect/>
          </a:stretch>
        </p:blipFill>
        <p:spPr>
          <a:xfrm>
            <a:off x="2606334" y="3228976"/>
            <a:ext cx="7662178" cy="3369703"/>
          </a:xfrm>
          <a:prstGeom prst="rect">
            <a:avLst/>
          </a:prstGeom>
        </p:spPr>
      </p:pic>
    </p:spTree>
    <p:extLst>
      <p:ext uri="{BB962C8B-B14F-4D97-AF65-F5344CB8AC3E}">
        <p14:creationId xmlns:p14="http://schemas.microsoft.com/office/powerpoint/2010/main" val="94558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11FE5-994C-418B-B051-0F9AD668833F}"/>
              </a:ext>
            </a:extLst>
          </p:cNvPr>
          <p:cNvSpPr>
            <a:spLocks noGrp="1"/>
          </p:cNvSpPr>
          <p:nvPr>
            <p:ph type="title"/>
          </p:nvPr>
        </p:nvSpPr>
        <p:spPr>
          <a:xfrm>
            <a:off x="909295" y="210753"/>
            <a:ext cx="8534400" cy="1507067"/>
          </a:xfrm>
        </p:spPr>
        <p:txBody>
          <a:bodyPr>
            <a:normAutofit/>
          </a:bodyPr>
          <a:lstStyle/>
          <a:p>
            <a:pPr algn="ctr"/>
            <a:r>
              <a:rPr lang="fr-FR" sz="2800" cap="none" dirty="0">
                <a:solidFill>
                  <a:schemeClr val="accent6">
                    <a:lumMod val="50000"/>
                  </a:schemeClr>
                </a:solidFill>
              </a:rPr>
              <a:t>Etape 1 : choix du système</a:t>
            </a:r>
          </a:p>
        </p:txBody>
      </p:sp>
      <p:pic>
        <p:nvPicPr>
          <p:cNvPr id="4" name="Espace réservé du contenu 3">
            <a:extLst>
              <a:ext uri="{FF2B5EF4-FFF2-40B4-BE49-F238E27FC236}">
                <a16:creationId xmlns:a16="http://schemas.microsoft.com/office/drawing/2014/main" id="{9AD6FF81-B7E1-4FC9-A055-20E6ED34A28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05500" y="1717820"/>
            <a:ext cx="8534399" cy="4140055"/>
          </a:xfrm>
          <a:prstGeom prst="rect">
            <a:avLst/>
          </a:prstGeom>
          <a:noFill/>
          <a:ln>
            <a:noFill/>
          </a:ln>
        </p:spPr>
      </p:pic>
    </p:spTree>
    <p:extLst>
      <p:ext uri="{BB962C8B-B14F-4D97-AF65-F5344CB8AC3E}">
        <p14:creationId xmlns:p14="http://schemas.microsoft.com/office/powerpoint/2010/main" val="249917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6D399-24F9-4D7B-B772-2451E79431DE}"/>
              </a:ext>
            </a:extLst>
          </p:cNvPr>
          <p:cNvSpPr>
            <a:spLocks noGrp="1"/>
          </p:cNvSpPr>
          <p:nvPr>
            <p:ph type="title"/>
          </p:nvPr>
        </p:nvSpPr>
        <p:spPr>
          <a:xfrm>
            <a:off x="1228896" y="0"/>
            <a:ext cx="8534400" cy="1507067"/>
          </a:xfrm>
        </p:spPr>
        <p:txBody>
          <a:bodyPr>
            <a:normAutofit/>
          </a:bodyPr>
          <a:lstStyle/>
          <a:p>
            <a:pPr algn="ctr"/>
            <a:r>
              <a:rPr lang="fr-FR" sz="2800" cap="none" dirty="0">
                <a:solidFill>
                  <a:schemeClr val="accent6">
                    <a:lumMod val="50000"/>
                  </a:schemeClr>
                </a:solidFill>
              </a:rPr>
              <a:t>Etape 2 : formatage du carte SD</a:t>
            </a:r>
          </a:p>
        </p:txBody>
      </p:sp>
      <p:pic>
        <p:nvPicPr>
          <p:cNvPr id="4" name="Espace réservé du contenu 3">
            <a:extLst>
              <a:ext uri="{FF2B5EF4-FFF2-40B4-BE49-F238E27FC236}">
                <a16:creationId xmlns:a16="http://schemas.microsoft.com/office/drawing/2014/main" id="{7AE8E19E-2763-4BE4-81D3-688AC9CD775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716258" y="1385888"/>
            <a:ext cx="8385005" cy="5127454"/>
          </a:xfrm>
          <a:prstGeom prst="rect">
            <a:avLst/>
          </a:prstGeom>
          <a:noFill/>
          <a:ln>
            <a:noFill/>
          </a:ln>
        </p:spPr>
      </p:pic>
    </p:spTree>
    <p:extLst>
      <p:ext uri="{BB962C8B-B14F-4D97-AF65-F5344CB8AC3E}">
        <p14:creationId xmlns:p14="http://schemas.microsoft.com/office/powerpoint/2010/main" val="148281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C7D264-3E01-4F37-8E60-0036A8332F0C}"/>
              </a:ext>
            </a:extLst>
          </p:cNvPr>
          <p:cNvSpPr>
            <a:spLocks noGrp="1"/>
          </p:cNvSpPr>
          <p:nvPr>
            <p:ph type="title"/>
          </p:nvPr>
        </p:nvSpPr>
        <p:spPr>
          <a:xfrm>
            <a:off x="1746530" y="0"/>
            <a:ext cx="8534400" cy="1507067"/>
          </a:xfrm>
        </p:spPr>
        <p:txBody>
          <a:bodyPr>
            <a:normAutofit/>
          </a:bodyPr>
          <a:lstStyle/>
          <a:p>
            <a:pPr algn="ctr"/>
            <a:r>
              <a:rPr lang="fr-FR" sz="2800" b="1" cap="none" dirty="0">
                <a:solidFill>
                  <a:schemeClr val="accent6">
                    <a:lumMod val="50000"/>
                  </a:schemeClr>
                </a:solidFill>
              </a:rPr>
              <a:t>Etape 3: écriture de la carte SD</a:t>
            </a:r>
          </a:p>
        </p:txBody>
      </p:sp>
      <p:pic>
        <p:nvPicPr>
          <p:cNvPr id="4" name="Espace réservé du contenu 3">
            <a:extLst>
              <a:ext uri="{FF2B5EF4-FFF2-40B4-BE49-F238E27FC236}">
                <a16:creationId xmlns:a16="http://schemas.microsoft.com/office/drawing/2014/main" id="{B8AA8D71-97CE-4482-824C-D26D2238944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46530" y="1731889"/>
            <a:ext cx="9054819" cy="4797499"/>
          </a:xfrm>
          <a:prstGeom prst="rect">
            <a:avLst/>
          </a:prstGeom>
          <a:noFill/>
          <a:ln>
            <a:noFill/>
          </a:ln>
        </p:spPr>
      </p:pic>
    </p:spTree>
    <p:extLst>
      <p:ext uri="{BB962C8B-B14F-4D97-AF65-F5344CB8AC3E}">
        <p14:creationId xmlns:p14="http://schemas.microsoft.com/office/powerpoint/2010/main" val="13290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AD6D18-79B4-4061-A32F-A6406D717F01}"/>
              </a:ext>
            </a:extLst>
          </p:cNvPr>
          <p:cNvSpPr/>
          <p:nvPr/>
        </p:nvSpPr>
        <p:spPr>
          <a:xfrm>
            <a:off x="437221" y="277629"/>
            <a:ext cx="10800522" cy="1279004"/>
          </a:xfrm>
          <a:prstGeom prst="rect">
            <a:avLst/>
          </a:prstGeom>
        </p:spPr>
        <p:txBody>
          <a:bodyPr wrap="square">
            <a:spAutoFit/>
          </a:bodyPr>
          <a:lstStyle/>
          <a:p>
            <a:pPr algn="ctr">
              <a:lnSpc>
                <a:spcPct val="107000"/>
              </a:lnSpc>
              <a:spcAft>
                <a:spcPts val="800"/>
              </a:spcAft>
            </a:pPr>
            <a:r>
              <a:rPr lang="fr-FR" sz="4000" b="1" dirty="0">
                <a:solidFill>
                  <a:schemeClr val="bg1"/>
                </a:solidFill>
                <a:latin typeface="Century Gothic" panose="020B0502020202020204" pitchFamily="34" charset="0"/>
                <a:ea typeface="Calibri" panose="020F0502020204030204" pitchFamily="34" charset="0"/>
                <a:cs typeface="Segoe UI Symbol" panose="020B0502040204020203" pitchFamily="34" charset="0"/>
              </a:rPr>
              <a:t>INTRODUCTION</a:t>
            </a:r>
          </a:p>
          <a:p>
            <a:pPr algn="ctr">
              <a:lnSpc>
                <a:spcPct val="107000"/>
              </a:lnSpc>
              <a:spcAft>
                <a:spcPts val="800"/>
              </a:spcAft>
            </a:pPr>
            <a:endParaRPr lang="fr-FR" sz="2800" dirty="0">
              <a:latin typeface="Century Gothic" panose="020B0502020202020204" pitchFamily="34" charset="0"/>
              <a:ea typeface="Calibri" panose="020F0502020204030204" pitchFamily="34" charset="0"/>
              <a:cs typeface="Segoe UI Symbol" panose="020B0502040204020203" pitchFamily="34" charset="0"/>
            </a:endParaRPr>
          </a:p>
        </p:txBody>
      </p:sp>
      <p:pic>
        <p:nvPicPr>
          <p:cNvPr id="4" name="Image 3">
            <a:extLst>
              <a:ext uri="{FF2B5EF4-FFF2-40B4-BE49-F238E27FC236}">
                <a16:creationId xmlns:a16="http://schemas.microsoft.com/office/drawing/2014/main" id="{1146AE08-236F-4325-8ED4-5A6ACB79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104" y="1207721"/>
            <a:ext cx="4533071" cy="5372650"/>
          </a:xfrm>
          <a:prstGeom prst="rect">
            <a:avLst/>
          </a:prstGeom>
        </p:spPr>
      </p:pic>
    </p:spTree>
    <p:extLst>
      <p:ext uri="{BB962C8B-B14F-4D97-AF65-F5344CB8AC3E}">
        <p14:creationId xmlns:p14="http://schemas.microsoft.com/office/powerpoint/2010/main" val="2599664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0F409F-616C-4C40-BAC4-7DD73AED289C}"/>
              </a:ext>
            </a:extLst>
          </p:cNvPr>
          <p:cNvSpPr>
            <a:spLocks noGrp="1"/>
          </p:cNvSpPr>
          <p:nvPr>
            <p:ph type="title"/>
          </p:nvPr>
        </p:nvSpPr>
        <p:spPr>
          <a:xfrm>
            <a:off x="1640156" y="652246"/>
            <a:ext cx="8911687" cy="810795"/>
          </a:xfrm>
        </p:spPr>
        <p:txBody>
          <a:bodyPr>
            <a:normAutofit/>
          </a:bodyPr>
          <a:lstStyle/>
          <a:p>
            <a:pPr marL="457200" indent="-457200" algn="ctr">
              <a:buFont typeface="Wingdings" panose="05000000000000000000" pitchFamily="2" charset="2"/>
              <a:buChar char="q"/>
            </a:pPr>
            <a:r>
              <a:rPr lang="fr-FR" sz="2800" b="1" cap="none" dirty="0">
                <a:solidFill>
                  <a:schemeClr val="accent6">
                    <a:lumMod val="50000"/>
                  </a:schemeClr>
                </a:solidFill>
              </a:rPr>
              <a:t>Configuration supplémentaire</a:t>
            </a:r>
          </a:p>
        </p:txBody>
      </p:sp>
      <p:sp>
        <p:nvSpPr>
          <p:cNvPr id="3" name="Espace réservé du contenu 2">
            <a:extLst>
              <a:ext uri="{FF2B5EF4-FFF2-40B4-BE49-F238E27FC236}">
                <a16:creationId xmlns:a16="http://schemas.microsoft.com/office/drawing/2014/main" id="{52D609F1-168A-4DBB-BB37-6C5949EB1579}"/>
              </a:ext>
            </a:extLst>
          </p:cNvPr>
          <p:cNvSpPr>
            <a:spLocks noGrp="1"/>
          </p:cNvSpPr>
          <p:nvPr>
            <p:ph idx="1"/>
          </p:nvPr>
        </p:nvSpPr>
        <p:spPr>
          <a:xfrm>
            <a:off x="971426" y="1463042"/>
            <a:ext cx="10746961" cy="3446584"/>
          </a:xfrm>
        </p:spPr>
        <p:txBody>
          <a:bodyPr>
            <a:normAutofit/>
          </a:bodyPr>
          <a:lstStyle/>
          <a:p>
            <a:r>
              <a:rPr lang="fr-FR" sz="2800" dirty="0">
                <a:solidFill>
                  <a:schemeClr val="bg1"/>
                </a:solidFill>
              </a:rPr>
              <a:t>L’installation du bibliothèque manquante</a:t>
            </a:r>
          </a:p>
          <a:p>
            <a:pPr marL="457200" lvl="1" indent="0">
              <a:buNone/>
            </a:pPr>
            <a:r>
              <a:rPr lang="fr-FR" sz="2800" dirty="0">
                <a:solidFill>
                  <a:schemeClr val="bg1"/>
                </a:solidFill>
              </a:rPr>
              <a:t>Pour l’interface graphique , on utilise le module KIVY</a:t>
            </a:r>
          </a:p>
          <a:p>
            <a:r>
              <a:rPr lang="fr-FR" sz="2800" dirty="0">
                <a:solidFill>
                  <a:schemeClr val="bg1"/>
                </a:solidFill>
              </a:rPr>
              <a:t>Lancement du Raspberry</a:t>
            </a:r>
          </a:p>
        </p:txBody>
      </p:sp>
    </p:spTree>
    <p:extLst>
      <p:ext uri="{BB962C8B-B14F-4D97-AF65-F5344CB8AC3E}">
        <p14:creationId xmlns:p14="http://schemas.microsoft.com/office/powerpoint/2010/main" val="12509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449A5-CA81-4EB2-A9B9-4AEDA83988F3}"/>
              </a:ext>
            </a:extLst>
          </p:cNvPr>
          <p:cNvSpPr>
            <a:spLocks noGrp="1"/>
          </p:cNvSpPr>
          <p:nvPr>
            <p:ph type="title"/>
          </p:nvPr>
        </p:nvSpPr>
        <p:spPr>
          <a:xfrm>
            <a:off x="1147250" y="180538"/>
            <a:ext cx="8911687" cy="796727"/>
          </a:xfrm>
        </p:spPr>
        <p:txBody>
          <a:bodyPr>
            <a:normAutofit/>
          </a:bodyPr>
          <a:lstStyle/>
          <a:p>
            <a:pPr algn="ctr"/>
            <a:r>
              <a:rPr lang="fr-FR" sz="2800" dirty="0">
                <a:solidFill>
                  <a:schemeClr val="bg1"/>
                </a:solidFill>
              </a:rPr>
              <a:t>B.2.2 </a:t>
            </a:r>
            <a:r>
              <a:rPr lang="fr-FR" sz="2800" cap="none" dirty="0">
                <a:solidFill>
                  <a:schemeClr val="bg1"/>
                </a:solidFill>
              </a:rPr>
              <a:t>L’ écran tactile  TFT</a:t>
            </a:r>
            <a:endParaRPr lang="fr-FR" sz="2800" dirty="0">
              <a:solidFill>
                <a:schemeClr val="bg1"/>
              </a:solidFill>
            </a:endParaRPr>
          </a:p>
        </p:txBody>
      </p:sp>
      <p:pic>
        <p:nvPicPr>
          <p:cNvPr id="4" name="Image3">
            <a:extLst>
              <a:ext uri="{FF2B5EF4-FFF2-40B4-BE49-F238E27FC236}">
                <a16:creationId xmlns:a16="http://schemas.microsoft.com/office/drawing/2014/main" id="{6C58FB47-1CBC-4538-8EA0-98BDA30F94BC}"/>
              </a:ext>
            </a:extLst>
          </p:cNvPr>
          <p:cNvPicPr>
            <a:picLocks noGrp="1"/>
          </p:cNvPicPr>
          <p:nvPr>
            <p:ph idx="1"/>
          </p:nvPr>
        </p:nvPicPr>
        <p:blipFill>
          <a:blip r:embed="rId2">
            <a:lum/>
            <a:alphaModFix/>
          </a:blip>
          <a:stretch>
            <a:fillRect/>
          </a:stretch>
        </p:blipFill>
        <p:spPr>
          <a:xfrm>
            <a:off x="2387551" y="1452489"/>
            <a:ext cx="6963508" cy="3953021"/>
          </a:xfrm>
          <a:prstGeom prst="rect">
            <a:avLst/>
          </a:prstGeom>
          <a:ln>
            <a:noFill/>
            <a:prstDash/>
          </a:ln>
        </p:spPr>
      </p:pic>
    </p:spTree>
    <p:extLst>
      <p:ext uri="{BB962C8B-B14F-4D97-AF65-F5344CB8AC3E}">
        <p14:creationId xmlns:p14="http://schemas.microsoft.com/office/powerpoint/2010/main" val="34949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FD6EFE-9585-4F3C-9D6E-F19EC4E77B29}"/>
              </a:ext>
            </a:extLst>
          </p:cNvPr>
          <p:cNvSpPr>
            <a:spLocks noGrp="1"/>
          </p:cNvSpPr>
          <p:nvPr>
            <p:ph type="title"/>
          </p:nvPr>
        </p:nvSpPr>
        <p:spPr>
          <a:xfrm>
            <a:off x="1433439" y="166910"/>
            <a:ext cx="8911687" cy="867065"/>
          </a:xfrm>
        </p:spPr>
        <p:txBody>
          <a:bodyPr>
            <a:normAutofit/>
          </a:bodyPr>
          <a:lstStyle/>
          <a:p>
            <a:pPr marL="457200" indent="-457200" algn="ctr">
              <a:buFont typeface="Wingdings" panose="05000000000000000000" pitchFamily="2" charset="2"/>
              <a:buChar char="q"/>
            </a:pPr>
            <a:r>
              <a:rPr lang="fr-FR" sz="2800" b="1" cap="none" dirty="0">
                <a:solidFill>
                  <a:schemeClr val="accent6">
                    <a:lumMod val="50000"/>
                  </a:schemeClr>
                </a:solidFill>
              </a:rPr>
              <a:t>Installation du l’écran sur Raspberry</a:t>
            </a:r>
          </a:p>
        </p:txBody>
      </p:sp>
      <p:pic>
        <p:nvPicPr>
          <p:cNvPr id="5" name="Espace réservé du contenu 4">
            <a:extLst>
              <a:ext uri="{FF2B5EF4-FFF2-40B4-BE49-F238E27FC236}">
                <a16:creationId xmlns:a16="http://schemas.microsoft.com/office/drawing/2014/main" id="{A7E07362-B3D1-4AAC-813D-10D7188CE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299" y="1518430"/>
            <a:ext cx="8141402" cy="4725207"/>
          </a:xfrm>
        </p:spPr>
      </p:pic>
    </p:spTree>
    <p:extLst>
      <p:ext uri="{BB962C8B-B14F-4D97-AF65-F5344CB8AC3E}">
        <p14:creationId xmlns:p14="http://schemas.microsoft.com/office/powerpoint/2010/main" val="267838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4C660E-556C-4966-967C-07D7F5C495D0}"/>
              </a:ext>
            </a:extLst>
          </p:cNvPr>
          <p:cNvSpPr>
            <a:spLocks noGrp="1"/>
          </p:cNvSpPr>
          <p:nvPr>
            <p:ph type="title"/>
          </p:nvPr>
        </p:nvSpPr>
        <p:spPr>
          <a:xfrm>
            <a:off x="684212" y="182881"/>
            <a:ext cx="8534400" cy="949570"/>
          </a:xfrm>
        </p:spPr>
        <p:txBody>
          <a:bodyPr/>
          <a:lstStyle/>
          <a:p>
            <a:pPr algn="ctr"/>
            <a:r>
              <a:rPr lang="fr-FR" dirty="0"/>
              <a:t>      </a:t>
            </a:r>
            <a:r>
              <a:rPr lang="fr-FR" sz="2800" dirty="0">
                <a:solidFill>
                  <a:schemeClr val="bg1"/>
                </a:solidFill>
              </a:rPr>
              <a:t>B.2.3 </a:t>
            </a:r>
            <a:r>
              <a:rPr lang="fr-FR" sz="2800" cap="none" dirty="0">
                <a:solidFill>
                  <a:schemeClr val="bg1"/>
                </a:solidFill>
              </a:rPr>
              <a:t>Haut-parleur</a:t>
            </a:r>
            <a:endParaRPr lang="fr-FR" sz="2800" dirty="0">
              <a:solidFill>
                <a:schemeClr val="bg1"/>
              </a:solidFill>
            </a:endParaRPr>
          </a:p>
        </p:txBody>
      </p:sp>
      <p:pic>
        <p:nvPicPr>
          <p:cNvPr id="4" name="Image4">
            <a:extLst>
              <a:ext uri="{FF2B5EF4-FFF2-40B4-BE49-F238E27FC236}">
                <a16:creationId xmlns:a16="http://schemas.microsoft.com/office/drawing/2014/main" id="{9A7FA196-3527-4A04-ABB4-DFE783C16D6E}"/>
              </a:ext>
            </a:extLst>
          </p:cNvPr>
          <p:cNvPicPr>
            <a:picLocks noGrp="1"/>
          </p:cNvPicPr>
          <p:nvPr>
            <p:ph idx="1"/>
          </p:nvPr>
        </p:nvPicPr>
        <p:blipFill>
          <a:blip r:embed="rId2">
            <a:lum/>
            <a:alphaModFix/>
          </a:blip>
          <a:srcRect/>
          <a:stretch>
            <a:fillRect/>
          </a:stretch>
        </p:blipFill>
        <p:spPr>
          <a:xfrm>
            <a:off x="518587" y="1645919"/>
            <a:ext cx="4272955" cy="3924886"/>
          </a:xfrm>
          <a:prstGeom prst="rect">
            <a:avLst/>
          </a:prstGeom>
          <a:ln>
            <a:noFill/>
            <a:prstDash/>
          </a:ln>
        </p:spPr>
      </p:pic>
      <p:pic>
        <p:nvPicPr>
          <p:cNvPr id="5" name="Image 4">
            <a:extLst>
              <a:ext uri="{FF2B5EF4-FFF2-40B4-BE49-F238E27FC236}">
                <a16:creationId xmlns:a16="http://schemas.microsoft.com/office/drawing/2014/main" id="{F5EA18B8-06EF-4BB1-AE87-C7BCC733A4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05038" y="1645919"/>
            <a:ext cx="3952167" cy="3742006"/>
          </a:xfrm>
          <a:prstGeom prst="rect">
            <a:avLst/>
          </a:prstGeom>
          <a:noFill/>
          <a:ln>
            <a:noFill/>
          </a:ln>
        </p:spPr>
      </p:pic>
    </p:spTree>
    <p:extLst>
      <p:ext uri="{BB962C8B-B14F-4D97-AF65-F5344CB8AC3E}">
        <p14:creationId xmlns:p14="http://schemas.microsoft.com/office/powerpoint/2010/main" val="3968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45E143-5227-4630-A417-B2FA96DF7929}"/>
              </a:ext>
            </a:extLst>
          </p:cNvPr>
          <p:cNvSpPr>
            <a:spLocks noGrp="1"/>
          </p:cNvSpPr>
          <p:nvPr>
            <p:ph type="title"/>
          </p:nvPr>
        </p:nvSpPr>
        <p:spPr>
          <a:xfrm>
            <a:off x="1454419" y="0"/>
            <a:ext cx="8911687" cy="824862"/>
          </a:xfrm>
        </p:spPr>
        <p:txBody>
          <a:bodyPr>
            <a:normAutofit/>
          </a:bodyPr>
          <a:lstStyle/>
          <a:p>
            <a:pPr algn="ctr"/>
            <a:r>
              <a:rPr lang="fr-FR" sz="2800" dirty="0">
                <a:solidFill>
                  <a:schemeClr val="bg1"/>
                </a:solidFill>
              </a:rPr>
              <a:t>B.2.4 </a:t>
            </a:r>
            <a:r>
              <a:rPr lang="fr-FR" sz="2800" cap="none" dirty="0">
                <a:solidFill>
                  <a:schemeClr val="bg1"/>
                </a:solidFill>
              </a:rPr>
              <a:t>Pourquoi KIVY </a:t>
            </a:r>
            <a:endParaRPr lang="fr-FR" sz="2800" dirty="0">
              <a:solidFill>
                <a:schemeClr val="bg1"/>
              </a:solidFill>
            </a:endParaRPr>
          </a:p>
        </p:txBody>
      </p:sp>
      <p:sp>
        <p:nvSpPr>
          <p:cNvPr id="3" name="Espace réservé du contenu 2">
            <a:extLst>
              <a:ext uri="{FF2B5EF4-FFF2-40B4-BE49-F238E27FC236}">
                <a16:creationId xmlns:a16="http://schemas.microsoft.com/office/drawing/2014/main" id="{FC54CCCD-B759-4DCC-9CD0-8742BE8242E2}"/>
              </a:ext>
            </a:extLst>
          </p:cNvPr>
          <p:cNvSpPr>
            <a:spLocks noGrp="1"/>
          </p:cNvSpPr>
          <p:nvPr>
            <p:ph idx="1"/>
          </p:nvPr>
        </p:nvSpPr>
        <p:spPr>
          <a:xfrm>
            <a:off x="1141034" y="928903"/>
            <a:ext cx="10367132" cy="3692993"/>
          </a:xfrm>
        </p:spPr>
        <p:txBody>
          <a:bodyPr>
            <a:normAutofit lnSpcReduction="10000"/>
          </a:bodyPr>
          <a:lstStyle/>
          <a:p>
            <a:pPr>
              <a:lnSpc>
                <a:spcPct val="200000"/>
              </a:lnSpc>
              <a:buFont typeface="Wingdings" panose="05000000000000000000" pitchFamily="2" charset="2"/>
              <a:buChar char="Ø"/>
            </a:pPr>
            <a:r>
              <a:rPr lang="fr-FR" sz="2800" dirty="0">
                <a:solidFill>
                  <a:schemeClr val="bg1"/>
                </a:solidFill>
              </a:rPr>
              <a:t>un langage spécifique à la description des interfaces </a:t>
            </a:r>
          </a:p>
          <a:p>
            <a:pPr>
              <a:lnSpc>
                <a:spcPct val="200000"/>
              </a:lnSpc>
              <a:buFont typeface="Wingdings" panose="05000000000000000000" pitchFamily="2" charset="2"/>
              <a:buChar char="Ø"/>
            </a:pPr>
            <a:r>
              <a:rPr lang="fr-FR" sz="2800" dirty="0">
                <a:solidFill>
                  <a:schemeClr val="bg1"/>
                </a:solidFill>
              </a:rPr>
              <a:t>Rapidité</a:t>
            </a:r>
          </a:p>
          <a:p>
            <a:pPr>
              <a:lnSpc>
                <a:spcPct val="200000"/>
              </a:lnSpc>
              <a:buFont typeface="Wingdings" panose="05000000000000000000" pitchFamily="2" charset="2"/>
              <a:buChar char="Ø"/>
            </a:pPr>
            <a:r>
              <a:rPr lang="fr-FR" sz="2800" dirty="0">
                <a:solidFill>
                  <a:schemeClr val="bg1"/>
                </a:solidFill>
              </a:rPr>
              <a:t>Flexibilité : KIVY est souple. On peut l'utiliser sur différents appareils</a:t>
            </a:r>
          </a:p>
        </p:txBody>
      </p:sp>
    </p:spTree>
    <p:extLst>
      <p:ext uri="{BB962C8B-B14F-4D97-AF65-F5344CB8AC3E}">
        <p14:creationId xmlns:p14="http://schemas.microsoft.com/office/powerpoint/2010/main" val="26516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8DBBE0-450F-478A-A521-6131950F7413}"/>
              </a:ext>
            </a:extLst>
          </p:cNvPr>
          <p:cNvSpPr>
            <a:spLocks noGrp="1"/>
          </p:cNvSpPr>
          <p:nvPr>
            <p:ph type="title"/>
          </p:nvPr>
        </p:nvSpPr>
        <p:spPr>
          <a:xfrm>
            <a:off x="2936935" y="276952"/>
            <a:ext cx="8911687" cy="796727"/>
          </a:xfrm>
        </p:spPr>
        <p:txBody>
          <a:bodyPr>
            <a:normAutofit/>
          </a:bodyPr>
          <a:lstStyle/>
          <a:p>
            <a:pPr marL="457200" indent="-457200">
              <a:buFont typeface="Wingdings" panose="05000000000000000000" pitchFamily="2" charset="2"/>
              <a:buChar char="q"/>
            </a:pPr>
            <a:r>
              <a:rPr lang="fr-FR" sz="2800" b="1" cap="none" dirty="0">
                <a:solidFill>
                  <a:schemeClr val="accent6">
                    <a:lumMod val="50000"/>
                  </a:schemeClr>
                </a:solidFill>
              </a:rPr>
              <a:t>Création d’interface sur </a:t>
            </a:r>
            <a:r>
              <a:rPr lang="fr-FR" sz="2800" b="1" cap="none" dirty="0" err="1">
                <a:solidFill>
                  <a:schemeClr val="accent6">
                    <a:lumMod val="50000"/>
                  </a:schemeClr>
                </a:solidFill>
              </a:rPr>
              <a:t>kivy</a:t>
            </a:r>
            <a:endParaRPr lang="fr-FR" sz="2800" b="1" cap="none" dirty="0">
              <a:solidFill>
                <a:schemeClr val="accent6">
                  <a:lumMod val="50000"/>
                </a:schemeClr>
              </a:solidFill>
            </a:endParaRPr>
          </a:p>
        </p:txBody>
      </p:sp>
      <p:pic>
        <p:nvPicPr>
          <p:cNvPr id="5" name="Espace réservé du contenu 4">
            <a:extLst>
              <a:ext uri="{FF2B5EF4-FFF2-40B4-BE49-F238E27FC236}">
                <a16:creationId xmlns:a16="http://schemas.microsoft.com/office/drawing/2014/main" id="{4D565899-8F04-48EA-8049-1C92A0F6B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195" y="1638154"/>
            <a:ext cx="5657850" cy="2990850"/>
          </a:xfrm>
        </p:spPr>
      </p:pic>
      <p:pic>
        <p:nvPicPr>
          <p:cNvPr id="6" name="Image 5">
            <a:extLst>
              <a:ext uri="{FF2B5EF4-FFF2-40B4-BE49-F238E27FC236}">
                <a16:creationId xmlns:a16="http://schemas.microsoft.com/office/drawing/2014/main" id="{E4AFD280-12A2-4636-A61E-EA2BE85C37CB}"/>
              </a:ext>
            </a:extLst>
          </p:cNvPr>
          <p:cNvPicPr>
            <a:picLocks noChangeAspect="1"/>
          </p:cNvPicPr>
          <p:nvPr/>
        </p:nvPicPr>
        <p:blipFill>
          <a:blip r:embed="rId3"/>
          <a:stretch>
            <a:fillRect/>
          </a:stretch>
        </p:blipFill>
        <p:spPr>
          <a:xfrm>
            <a:off x="7152142" y="2804360"/>
            <a:ext cx="4696480" cy="3557980"/>
          </a:xfrm>
          <a:prstGeom prst="rect">
            <a:avLst/>
          </a:prstGeom>
        </p:spPr>
      </p:pic>
    </p:spTree>
    <p:extLst>
      <p:ext uri="{BB962C8B-B14F-4D97-AF65-F5344CB8AC3E}">
        <p14:creationId xmlns:p14="http://schemas.microsoft.com/office/powerpoint/2010/main" val="35815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757D4A-A3D1-41DF-9004-1D231BE93587}"/>
              </a:ext>
            </a:extLst>
          </p:cNvPr>
          <p:cNvSpPr>
            <a:spLocks noGrp="1"/>
          </p:cNvSpPr>
          <p:nvPr>
            <p:ph type="title"/>
          </p:nvPr>
        </p:nvSpPr>
        <p:spPr>
          <a:xfrm>
            <a:off x="3025385" y="-200025"/>
            <a:ext cx="8534400" cy="1507067"/>
          </a:xfrm>
        </p:spPr>
        <p:txBody>
          <a:bodyPr>
            <a:normAutofit/>
          </a:bodyPr>
          <a:lstStyle/>
          <a:p>
            <a:pPr marL="571500" indent="-571500">
              <a:buFont typeface="Wingdings" panose="05000000000000000000" pitchFamily="2" charset="2"/>
              <a:buChar char="q"/>
            </a:pPr>
            <a:r>
              <a:rPr lang="fr-FR" sz="2800" b="1" cap="none" dirty="0">
                <a:solidFill>
                  <a:schemeClr val="accent6">
                    <a:lumMod val="50000"/>
                  </a:schemeClr>
                </a:solidFill>
              </a:rPr>
              <a:t>Extraits des codes importants</a:t>
            </a:r>
          </a:p>
        </p:txBody>
      </p:sp>
      <p:pic>
        <p:nvPicPr>
          <p:cNvPr id="4" name="Espace réservé du contenu 3">
            <a:extLst>
              <a:ext uri="{FF2B5EF4-FFF2-40B4-BE49-F238E27FC236}">
                <a16:creationId xmlns:a16="http://schemas.microsoft.com/office/drawing/2014/main" id="{08FC770C-6035-4BAF-90A5-4BF9C31BF7C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467" y="1307042"/>
            <a:ext cx="5242658" cy="4631427"/>
          </a:xfrm>
          <a:prstGeom prst="rect">
            <a:avLst/>
          </a:prstGeom>
          <a:noFill/>
          <a:ln>
            <a:noFill/>
          </a:ln>
        </p:spPr>
      </p:pic>
      <p:pic>
        <p:nvPicPr>
          <p:cNvPr id="5" name="Image 4">
            <a:extLst>
              <a:ext uri="{FF2B5EF4-FFF2-40B4-BE49-F238E27FC236}">
                <a16:creationId xmlns:a16="http://schemas.microsoft.com/office/drawing/2014/main" id="{B0DC9545-2FC9-4136-9A57-050C530ACE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7042"/>
            <a:ext cx="5766533" cy="4631427"/>
          </a:xfrm>
          <a:prstGeom prst="rect">
            <a:avLst/>
          </a:prstGeom>
          <a:noFill/>
          <a:ln>
            <a:noFill/>
          </a:ln>
        </p:spPr>
      </p:pic>
    </p:spTree>
    <p:extLst>
      <p:ext uri="{BB962C8B-B14F-4D97-AF65-F5344CB8AC3E}">
        <p14:creationId xmlns:p14="http://schemas.microsoft.com/office/powerpoint/2010/main" val="16788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par>
                                <p:cTn id="16" presetID="17"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006F2-286D-42E9-9F4A-69746366BC93}"/>
              </a:ext>
            </a:extLst>
          </p:cNvPr>
          <p:cNvSpPr>
            <a:spLocks noGrp="1"/>
          </p:cNvSpPr>
          <p:nvPr>
            <p:ph type="title"/>
          </p:nvPr>
        </p:nvSpPr>
        <p:spPr>
          <a:xfrm>
            <a:off x="897732" y="-149909"/>
            <a:ext cx="10396536" cy="1491176"/>
          </a:xfrm>
        </p:spPr>
        <p:txBody>
          <a:bodyPr>
            <a:normAutofit fontScale="90000"/>
          </a:bodyPr>
          <a:lstStyle/>
          <a:p>
            <a:pPr algn="ctr"/>
            <a:r>
              <a:rPr lang="fr-FR" b="1" dirty="0">
                <a:solidFill>
                  <a:srgbClr val="0070C0"/>
                </a:solidFill>
                <a:latin typeface="Times New Roman" panose="02020603050405020304" pitchFamily="18" charset="0"/>
                <a:cs typeface="Times New Roman" panose="02020603050405020304" pitchFamily="18" charset="0"/>
              </a:rPr>
              <a:t>C.</a:t>
            </a:r>
            <a:r>
              <a:rPr lang="fr-FR" b="1" dirty="0">
                <a:solidFill>
                  <a:srgbClr val="0070C0"/>
                </a:solidFill>
              </a:rPr>
              <a:t> Les différentes fonctionnalités ajouter de la distribution et Amélioration du boitier</a:t>
            </a:r>
          </a:p>
        </p:txBody>
      </p:sp>
      <p:sp>
        <p:nvSpPr>
          <p:cNvPr id="3" name="Espace réservé du contenu 2">
            <a:extLst>
              <a:ext uri="{FF2B5EF4-FFF2-40B4-BE49-F238E27FC236}">
                <a16:creationId xmlns:a16="http://schemas.microsoft.com/office/drawing/2014/main" id="{68DCEF77-E528-48AF-91AB-D85CD87B301A}"/>
              </a:ext>
            </a:extLst>
          </p:cNvPr>
          <p:cNvSpPr>
            <a:spLocks noGrp="1"/>
          </p:cNvSpPr>
          <p:nvPr>
            <p:ph idx="1"/>
          </p:nvPr>
        </p:nvSpPr>
        <p:spPr>
          <a:xfrm>
            <a:off x="138332" y="4081170"/>
            <a:ext cx="11915335" cy="3429000"/>
          </a:xfrm>
        </p:spPr>
        <p:txBody>
          <a:bodyPr>
            <a:normAutofit fontScale="92500" lnSpcReduction="20000"/>
          </a:bodyPr>
          <a:lstStyle/>
          <a:p>
            <a:pPr lvl="1">
              <a:lnSpc>
                <a:spcPct val="150000"/>
              </a:lnSpc>
              <a:buFont typeface="Wingdings" panose="05000000000000000000" pitchFamily="2" charset="2"/>
              <a:buChar char="v"/>
            </a:pPr>
            <a:r>
              <a:rPr lang="fr-FR" sz="3000" dirty="0">
                <a:solidFill>
                  <a:schemeClr val="bg1"/>
                </a:solidFill>
              </a:rPr>
              <a:t>Les boissons chaudes</a:t>
            </a:r>
          </a:p>
          <a:p>
            <a:pPr lvl="1">
              <a:lnSpc>
                <a:spcPct val="150000"/>
              </a:lnSpc>
              <a:buFont typeface="Wingdings" panose="05000000000000000000" pitchFamily="2" charset="2"/>
              <a:buChar char="v"/>
            </a:pPr>
            <a:r>
              <a:rPr lang="fr-FR" sz="3000" dirty="0">
                <a:solidFill>
                  <a:schemeClr val="bg1"/>
                </a:solidFill>
              </a:rPr>
              <a:t>Système d’aide aux malvoyant et interface de communication sonore</a:t>
            </a:r>
          </a:p>
          <a:p>
            <a:pPr lvl="1">
              <a:lnSpc>
                <a:spcPct val="150000"/>
              </a:lnSpc>
              <a:buFont typeface="Wingdings" panose="05000000000000000000" pitchFamily="2" charset="2"/>
              <a:buChar char="v"/>
            </a:pPr>
            <a:r>
              <a:rPr lang="fr-FR" sz="3000" dirty="0">
                <a:solidFill>
                  <a:schemeClr val="bg1"/>
                </a:solidFill>
              </a:rPr>
              <a:t>Bouton poussoir</a:t>
            </a:r>
          </a:p>
          <a:p>
            <a:pPr lvl="1">
              <a:lnSpc>
                <a:spcPct val="150000"/>
              </a:lnSpc>
              <a:buFont typeface="Wingdings" panose="05000000000000000000" pitchFamily="2" charset="2"/>
              <a:buChar char="v"/>
            </a:pPr>
            <a:r>
              <a:rPr lang="fr-FR" sz="3000" dirty="0">
                <a:solidFill>
                  <a:schemeClr val="bg1"/>
                </a:solidFill>
                <a:latin typeface="Times New Roman" panose="02020603050405020304" pitchFamily="18" charset="0"/>
                <a:cs typeface="Times New Roman" panose="02020603050405020304" pitchFamily="18" charset="0"/>
              </a:rPr>
              <a:t>Distributeur du sucre</a:t>
            </a: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a:p>
            <a:pPr marL="457200" lvl="1" indent="0">
              <a:buNone/>
            </a:pPr>
            <a:endParaRPr lang="fr-FR" sz="2800" dirty="0">
              <a:solidFill>
                <a:srgbClr val="00B05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BC225B6-22CD-428B-BE1A-A561179763EC}"/>
              </a:ext>
            </a:extLst>
          </p:cNvPr>
          <p:cNvSpPr/>
          <p:nvPr/>
        </p:nvSpPr>
        <p:spPr>
          <a:xfrm>
            <a:off x="-385763" y="1204407"/>
            <a:ext cx="10987087" cy="1015663"/>
          </a:xfrm>
          <a:prstGeom prst="rect">
            <a:avLst/>
          </a:prstGeom>
        </p:spPr>
        <p:txBody>
          <a:bodyPr wrap="square">
            <a:spAutoFit/>
          </a:bodyPr>
          <a:lstStyle/>
          <a:p>
            <a:pPr lvl="1"/>
            <a:r>
              <a:rPr lang="fr-FR" sz="6000" dirty="0">
                <a:latin typeface="Times New Roman" panose="02020603050405020304" pitchFamily="18" charset="0"/>
                <a:cs typeface="Times New Roman" panose="02020603050405020304" pitchFamily="18" charset="0"/>
              </a:rPr>
              <a:t> </a:t>
            </a:r>
            <a:r>
              <a:rPr lang="fr-FR" sz="2800" u="sng" dirty="0">
                <a:solidFill>
                  <a:srgbClr val="FF0000"/>
                </a:solidFill>
                <a:latin typeface="Times New Roman" panose="02020603050405020304" pitchFamily="18" charset="0"/>
                <a:cs typeface="Times New Roman" panose="02020603050405020304" pitchFamily="18" charset="0"/>
              </a:rPr>
              <a:t>C.1</a:t>
            </a:r>
            <a:r>
              <a:rPr lang="fr-FR" sz="2800" u="sng" dirty="0">
                <a:solidFill>
                  <a:srgbClr val="FF0000"/>
                </a:solidFill>
              </a:rPr>
              <a:t> Les différentes fonctionnalités ajouter de la distribution</a:t>
            </a:r>
          </a:p>
        </p:txBody>
      </p:sp>
    </p:spTree>
    <p:extLst>
      <p:ext uri="{BB962C8B-B14F-4D97-AF65-F5344CB8AC3E}">
        <p14:creationId xmlns:p14="http://schemas.microsoft.com/office/powerpoint/2010/main" val="139056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B3276-AD48-498F-A2F3-EDCE08FA8C70}"/>
              </a:ext>
            </a:extLst>
          </p:cNvPr>
          <p:cNvSpPr>
            <a:spLocks noGrp="1"/>
          </p:cNvSpPr>
          <p:nvPr>
            <p:ph type="title"/>
          </p:nvPr>
        </p:nvSpPr>
        <p:spPr>
          <a:xfrm>
            <a:off x="1195754" y="-92969"/>
            <a:ext cx="8534400" cy="1343036"/>
          </a:xfrm>
        </p:spPr>
        <p:txBody>
          <a:bodyPr>
            <a:normAutofit/>
          </a:bodyPr>
          <a:lstStyle/>
          <a:p>
            <a:pPr algn="ctr"/>
            <a:r>
              <a:rPr lang="fr-FR" dirty="0"/>
              <a:t>C.2 </a:t>
            </a:r>
            <a:r>
              <a:rPr lang="fr-FR" b="1" dirty="0">
                <a:solidFill>
                  <a:srgbClr val="0070C0"/>
                </a:solidFill>
              </a:rPr>
              <a:t>Amélioration du boitier</a:t>
            </a:r>
            <a:endParaRPr lang="fr-FR" dirty="0"/>
          </a:p>
        </p:txBody>
      </p:sp>
      <p:sp>
        <p:nvSpPr>
          <p:cNvPr id="3" name="Espace réservé du contenu 2">
            <a:extLst>
              <a:ext uri="{FF2B5EF4-FFF2-40B4-BE49-F238E27FC236}">
                <a16:creationId xmlns:a16="http://schemas.microsoft.com/office/drawing/2014/main" id="{579B24DB-CDE9-491A-8A35-FBFD050EE556}"/>
              </a:ext>
            </a:extLst>
          </p:cNvPr>
          <p:cNvSpPr>
            <a:spLocks noGrp="1"/>
          </p:cNvSpPr>
          <p:nvPr>
            <p:ph idx="1"/>
          </p:nvPr>
        </p:nvSpPr>
        <p:spPr>
          <a:xfrm>
            <a:off x="2461846" y="771765"/>
            <a:ext cx="5459690" cy="956603"/>
          </a:xfrm>
        </p:spPr>
        <p:txBody>
          <a:bodyPr>
            <a:normAutofit/>
          </a:bodyPr>
          <a:lstStyle/>
          <a:p>
            <a:pPr lvl="0" algn="ctr">
              <a:buFont typeface="Arial" panose="020B0604020202020204" pitchFamily="34" charset="0"/>
              <a:buChar char="•"/>
            </a:pPr>
            <a:r>
              <a:rPr lang="fr-FR" sz="2800" dirty="0">
                <a:solidFill>
                  <a:schemeClr val="bg1"/>
                </a:solidFill>
              </a:rPr>
              <a:t>Vue de face                                                                  </a:t>
            </a:r>
          </a:p>
        </p:txBody>
      </p:sp>
      <p:pic>
        <p:nvPicPr>
          <p:cNvPr id="4" name="Image 3">
            <a:extLst>
              <a:ext uri="{FF2B5EF4-FFF2-40B4-BE49-F238E27FC236}">
                <a16:creationId xmlns:a16="http://schemas.microsoft.com/office/drawing/2014/main" id="{DA162E78-778F-4DD1-A97A-807E66C81E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0309" y="1782501"/>
            <a:ext cx="4537275" cy="4800593"/>
          </a:xfrm>
          <a:prstGeom prst="rect">
            <a:avLst/>
          </a:prstGeom>
          <a:noFill/>
          <a:ln>
            <a:noFill/>
          </a:ln>
        </p:spPr>
      </p:pic>
      <p:pic>
        <p:nvPicPr>
          <p:cNvPr id="5" name="Image 4">
            <a:extLst>
              <a:ext uri="{FF2B5EF4-FFF2-40B4-BE49-F238E27FC236}">
                <a16:creationId xmlns:a16="http://schemas.microsoft.com/office/drawing/2014/main" id="{7E601317-6943-4E1B-B77F-0C7AA9E43C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8296" y="1724272"/>
            <a:ext cx="4653022" cy="4800593"/>
          </a:xfrm>
          <a:prstGeom prst="rect">
            <a:avLst/>
          </a:prstGeom>
          <a:noFill/>
          <a:ln>
            <a:noFill/>
          </a:ln>
        </p:spPr>
      </p:pic>
      <p:sp>
        <p:nvSpPr>
          <p:cNvPr id="6" name="Flèche : droite 5">
            <a:extLst>
              <a:ext uri="{FF2B5EF4-FFF2-40B4-BE49-F238E27FC236}">
                <a16:creationId xmlns:a16="http://schemas.microsoft.com/office/drawing/2014/main" id="{D47B5644-9DC1-4511-97B9-56E1660C0F28}"/>
              </a:ext>
            </a:extLst>
          </p:cNvPr>
          <p:cNvSpPr/>
          <p:nvPr/>
        </p:nvSpPr>
        <p:spPr>
          <a:xfrm>
            <a:off x="5380383" y="3246783"/>
            <a:ext cx="1684035" cy="95660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7762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linds(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3267C-285F-419E-9B53-0875089D0D66}"/>
              </a:ext>
            </a:extLst>
          </p:cNvPr>
          <p:cNvSpPr>
            <a:spLocks noGrp="1"/>
          </p:cNvSpPr>
          <p:nvPr>
            <p:ph type="title"/>
          </p:nvPr>
        </p:nvSpPr>
        <p:spPr>
          <a:xfrm>
            <a:off x="1174941" y="295252"/>
            <a:ext cx="8911687" cy="740456"/>
          </a:xfrm>
        </p:spPr>
        <p:txBody>
          <a:bodyPr>
            <a:normAutofit fontScale="90000"/>
          </a:bodyPr>
          <a:lstStyle/>
          <a:p>
            <a:pPr marL="457200" indent="-457200" algn="ctr">
              <a:buFont typeface="Arial" panose="020B0604020202020204" pitchFamily="34" charset="0"/>
              <a:buChar char="•"/>
            </a:pPr>
            <a:r>
              <a:rPr lang="fr-FR" sz="3100" cap="none" dirty="0">
                <a:solidFill>
                  <a:schemeClr val="bg1"/>
                </a:solidFill>
              </a:rPr>
              <a:t>Vue de derrière</a:t>
            </a:r>
            <a:br>
              <a:rPr lang="fr-FR" dirty="0"/>
            </a:br>
            <a:endParaRPr lang="fr-FR" dirty="0"/>
          </a:p>
        </p:txBody>
      </p:sp>
      <p:pic>
        <p:nvPicPr>
          <p:cNvPr id="4" name="Espace réservé du contenu 3">
            <a:extLst>
              <a:ext uri="{FF2B5EF4-FFF2-40B4-BE49-F238E27FC236}">
                <a16:creationId xmlns:a16="http://schemas.microsoft.com/office/drawing/2014/main" id="{BC237E7D-8887-4ADB-B02C-25ACAD91FC1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820" y="902234"/>
            <a:ext cx="4610737" cy="5660514"/>
          </a:xfrm>
          <a:prstGeom prst="rect">
            <a:avLst/>
          </a:prstGeom>
          <a:noFill/>
          <a:ln>
            <a:noFill/>
          </a:ln>
        </p:spPr>
      </p:pic>
      <p:pic>
        <p:nvPicPr>
          <p:cNvPr id="5" name="Image 4">
            <a:extLst>
              <a:ext uri="{FF2B5EF4-FFF2-40B4-BE49-F238E27FC236}">
                <a16:creationId xmlns:a16="http://schemas.microsoft.com/office/drawing/2014/main" id="{B1EF976F-3E2B-4557-946F-25FFC5A8690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75445" y="968971"/>
            <a:ext cx="4610736" cy="5660514"/>
          </a:xfrm>
          <a:prstGeom prst="rect">
            <a:avLst/>
          </a:prstGeom>
          <a:noFill/>
          <a:ln>
            <a:noFill/>
          </a:ln>
        </p:spPr>
      </p:pic>
      <p:sp>
        <p:nvSpPr>
          <p:cNvPr id="3" name="Flèche : droite 2">
            <a:extLst>
              <a:ext uri="{FF2B5EF4-FFF2-40B4-BE49-F238E27FC236}">
                <a16:creationId xmlns:a16="http://schemas.microsoft.com/office/drawing/2014/main" id="{F5705AA8-619F-446D-8234-791595E04EA0}"/>
              </a:ext>
            </a:extLst>
          </p:cNvPr>
          <p:cNvSpPr/>
          <p:nvPr/>
        </p:nvSpPr>
        <p:spPr>
          <a:xfrm>
            <a:off x="5029200" y="3169750"/>
            <a:ext cx="2133602" cy="125895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000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DF87F-5D0E-475B-9D64-E19D57E97087}"/>
              </a:ext>
            </a:extLst>
          </p:cNvPr>
          <p:cNvSpPr>
            <a:spLocks noGrp="1"/>
          </p:cNvSpPr>
          <p:nvPr>
            <p:ph type="title"/>
          </p:nvPr>
        </p:nvSpPr>
        <p:spPr>
          <a:xfrm>
            <a:off x="1603513" y="503583"/>
            <a:ext cx="10457692" cy="1389423"/>
          </a:xfrm>
        </p:spPr>
        <p:txBody>
          <a:bodyPr/>
          <a:lstStyle/>
          <a:p>
            <a:r>
              <a:rPr lang="fr-FR" dirty="0"/>
              <a:t>  </a:t>
            </a:r>
            <a:r>
              <a:rPr lang="fr-FR" dirty="0">
                <a:solidFill>
                  <a:schemeClr val="bg1"/>
                </a:solidFill>
              </a:rPr>
              <a:t>PLAN</a:t>
            </a:r>
            <a:r>
              <a:rPr lang="fr-FR" dirty="0">
                <a:solidFill>
                  <a:srgbClr val="002060"/>
                </a:solidFill>
              </a:rPr>
              <a:t> </a:t>
            </a:r>
            <a:r>
              <a:rPr lang="fr-FR" dirty="0"/>
              <a:t>     </a:t>
            </a:r>
            <a:endParaRPr lang="fr-FR" b="1" dirty="0">
              <a:solidFill>
                <a:srgbClr val="FF0000"/>
              </a:solidFill>
            </a:endParaRPr>
          </a:p>
        </p:txBody>
      </p:sp>
      <p:sp>
        <p:nvSpPr>
          <p:cNvPr id="3" name="Espace réservé du contenu 2">
            <a:extLst>
              <a:ext uri="{FF2B5EF4-FFF2-40B4-BE49-F238E27FC236}">
                <a16:creationId xmlns:a16="http://schemas.microsoft.com/office/drawing/2014/main" id="{92957554-4739-4CBD-A38D-B5EA73A2BF69}"/>
              </a:ext>
            </a:extLst>
          </p:cNvPr>
          <p:cNvSpPr>
            <a:spLocks noGrp="1"/>
          </p:cNvSpPr>
          <p:nvPr>
            <p:ph idx="1"/>
          </p:nvPr>
        </p:nvSpPr>
        <p:spPr>
          <a:xfrm>
            <a:off x="1802296" y="1563757"/>
            <a:ext cx="9551504" cy="4452731"/>
          </a:xfrm>
        </p:spPr>
        <p:txBody>
          <a:bodyPr>
            <a:normAutofit/>
          </a:bodyPr>
          <a:lstStyle/>
          <a:p>
            <a:pPr marL="0" indent="0">
              <a:buNone/>
            </a:pPr>
            <a:r>
              <a:rPr lang="fr-FR" sz="2800" b="1" dirty="0">
                <a:solidFill>
                  <a:srgbClr val="0070C0"/>
                </a:solidFill>
                <a:latin typeface="Times New Roman" panose="02020603050405020304" pitchFamily="18" charset="0"/>
                <a:cs typeface="Times New Roman" panose="02020603050405020304" pitchFamily="18" charset="0"/>
              </a:rPr>
              <a:t>A. </a:t>
            </a:r>
            <a:r>
              <a:rPr lang="fr-FR" sz="2800" b="1" dirty="0">
                <a:solidFill>
                  <a:srgbClr val="0070C0"/>
                </a:solidFill>
              </a:rPr>
              <a:t>Généralité et les matériels à connaitre</a:t>
            </a:r>
            <a:endParaRPr lang="fr-FR" sz="2800" b="1" dirty="0">
              <a:solidFill>
                <a:srgbClr val="0070C0"/>
              </a:solidFill>
              <a:latin typeface="Times New Roman" panose="02020603050405020304" pitchFamily="18" charset="0"/>
              <a:cs typeface="Times New Roman" panose="02020603050405020304" pitchFamily="18" charset="0"/>
            </a:endParaRPr>
          </a:p>
          <a:p>
            <a:pPr marL="0" indent="0">
              <a:buNone/>
            </a:pPr>
            <a:endParaRPr lang="fr-FR" sz="2800" dirty="0">
              <a:solidFill>
                <a:srgbClr val="0070C0"/>
              </a:solidFill>
              <a:latin typeface="Times New Roman" panose="02020603050405020304" pitchFamily="18" charset="0"/>
              <a:cs typeface="Times New Roman" panose="02020603050405020304" pitchFamily="18" charset="0"/>
            </a:endParaRPr>
          </a:p>
          <a:p>
            <a:pPr marL="0" indent="0">
              <a:buNone/>
            </a:pPr>
            <a:r>
              <a:rPr lang="fr-FR" sz="2800" b="1" dirty="0">
                <a:solidFill>
                  <a:srgbClr val="0070C0"/>
                </a:solidFill>
                <a:latin typeface="Times New Roman" panose="02020603050405020304" pitchFamily="18" charset="0"/>
                <a:cs typeface="Times New Roman" panose="02020603050405020304" pitchFamily="18" charset="0"/>
              </a:rPr>
              <a:t>B. </a:t>
            </a:r>
            <a:r>
              <a:rPr lang="fr-FR" sz="2800" b="1" dirty="0">
                <a:solidFill>
                  <a:srgbClr val="0070C0"/>
                </a:solidFill>
              </a:rPr>
              <a:t>Le circuit de commande et la conception du programme informatique</a:t>
            </a:r>
          </a:p>
          <a:p>
            <a:pPr marL="0" indent="0">
              <a:buNone/>
            </a:pPr>
            <a:endParaRPr lang="fr-FR" sz="2800" dirty="0">
              <a:solidFill>
                <a:srgbClr val="0070C0"/>
              </a:solidFill>
              <a:latin typeface="Times New Roman" panose="02020603050405020304" pitchFamily="18" charset="0"/>
              <a:cs typeface="Times New Roman" panose="02020603050405020304" pitchFamily="18" charset="0"/>
            </a:endParaRPr>
          </a:p>
          <a:p>
            <a:pPr marL="0" indent="0">
              <a:buNone/>
            </a:pPr>
            <a:r>
              <a:rPr lang="fr-FR" sz="2800" b="1" dirty="0">
                <a:solidFill>
                  <a:srgbClr val="0070C0"/>
                </a:solidFill>
                <a:latin typeface="Times New Roman" panose="02020603050405020304" pitchFamily="18" charset="0"/>
                <a:cs typeface="Times New Roman" panose="02020603050405020304" pitchFamily="18" charset="0"/>
              </a:rPr>
              <a:t>C.</a:t>
            </a:r>
            <a:r>
              <a:rPr lang="fr-FR" sz="2800" b="1" dirty="0">
                <a:solidFill>
                  <a:srgbClr val="0070C0"/>
                </a:solidFill>
              </a:rPr>
              <a:t> Les différentes fonctionnalités ajouter de la distribution et Amélioration du boitier</a:t>
            </a:r>
          </a:p>
          <a:p>
            <a:pPr marL="0" indent="0">
              <a:buNone/>
            </a:pPr>
            <a:endParaRPr lang="fr-FR" sz="2800" dirty="0"/>
          </a:p>
        </p:txBody>
      </p:sp>
    </p:spTree>
    <p:extLst>
      <p:ext uri="{BB962C8B-B14F-4D97-AF65-F5344CB8AC3E}">
        <p14:creationId xmlns:p14="http://schemas.microsoft.com/office/powerpoint/2010/main" val="1542041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C61DA-9011-4C21-9CC1-48C0192F81E9}"/>
              </a:ext>
            </a:extLst>
          </p:cNvPr>
          <p:cNvSpPr>
            <a:spLocks noGrp="1"/>
          </p:cNvSpPr>
          <p:nvPr>
            <p:ph type="title"/>
          </p:nvPr>
        </p:nvSpPr>
        <p:spPr>
          <a:xfrm>
            <a:off x="1159126" y="86390"/>
            <a:ext cx="8534400" cy="1503872"/>
          </a:xfrm>
        </p:spPr>
        <p:txBody>
          <a:bodyPr>
            <a:normAutofit/>
          </a:bodyPr>
          <a:lstStyle/>
          <a:p>
            <a:pPr marL="457200" indent="-457200" algn="ctr">
              <a:buFont typeface="Arial" panose="020B0604020202020204" pitchFamily="34" charset="0"/>
              <a:buChar char="•"/>
            </a:pPr>
            <a:r>
              <a:rPr lang="fr-FR" sz="2800" cap="none" dirty="0"/>
              <a:t>Vue de dessus</a:t>
            </a:r>
            <a:br>
              <a:rPr lang="fr-FR" dirty="0"/>
            </a:br>
            <a:endParaRPr lang="fr-FR" dirty="0"/>
          </a:p>
        </p:txBody>
      </p:sp>
      <p:pic>
        <p:nvPicPr>
          <p:cNvPr id="4" name="Espace réservé du contenu 3">
            <a:extLst>
              <a:ext uri="{FF2B5EF4-FFF2-40B4-BE49-F238E27FC236}">
                <a16:creationId xmlns:a16="http://schemas.microsoft.com/office/drawing/2014/main" id="{05B7ECE3-2259-4D78-8FBE-3C21F6F5C5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296" y="1351722"/>
            <a:ext cx="4866403" cy="5154845"/>
          </a:xfrm>
          <a:prstGeom prst="rect">
            <a:avLst/>
          </a:prstGeom>
          <a:noFill/>
          <a:ln>
            <a:noFill/>
          </a:ln>
        </p:spPr>
      </p:pic>
      <p:pic>
        <p:nvPicPr>
          <p:cNvPr id="5" name="Image 4">
            <a:extLst>
              <a:ext uri="{FF2B5EF4-FFF2-40B4-BE49-F238E27FC236}">
                <a16:creationId xmlns:a16="http://schemas.microsoft.com/office/drawing/2014/main" id="{67735825-BE39-4DE8-8B3B-AE073DC22E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47303" y="1351722"/>
            <a:ext cx="4866403" cy="5154845"/>
          </a:xfrm>
          <a:prstGeom prst="rect">
            <a:avLst/>
          </a:prstGeom>
          <a:noFill/>
          <a:ln>
            <a:noFill/>
          </a:ln>
        </p:spPr>
      </p:pic>
      <p:sp>
        <p:nvSpPr>
          <p:cNvPr id="3" name="Flèche : droite 2">
            <a:extLst>
              <a:ext uri="{FF2B5EF4-FFF2-40B4-BE49-F238E27FC236}">
                <a16:creationId xmlns:a16="http://schemas.microsoft.com/office/drawing/2014/main" id="{67A439AF-1FB4-400C-BD3D-3AEEF2784B87}"/>
              </a:ext>
            </a:extLst>
          </p:cNvPr>
          <p:cNvSpPr/>
          <p:nvPr/>
        </p:nvSpPr>
        <p:spPr>
          <a:xfrm>
            <a:off x="5222785" y="3008243"/>
            <a:ext cx="1746432" cy="121920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34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A4DD9-D284-4F08-8F7A-C93C5FE56381}"/>
              </a:ext>
            </a:extLst>
          </p:cNvPr>
          <p:cNvSpPr>
            <a:spLocks noGrp="1"/>
          </p:cNvSpPr>
          <p:nvPr>
            <p:ph type="title"/>
          </p:nvPr>
        </p:nvSpPr>
        <p:spPr>
          <a:xfrm>
            <a:off x="1429800" y="138815"/>
            <a:ext cx="8534400" cy="1507067"/>
          </a:xfrm>
        </p:spPr>
        <p:txBody>
          <a:bodyPr>
            <a:normAutofit/>
          </a:bodyPr>
          <a:lstStyle/>
          <a:p>
            <a:pPr marL="457200" indent="-457200" algn="ctr">
              <a:buFont typeface="Arial" panose="020B0604020202020204" pitchFamily="34" charset="0"/>
              <a:buChar char="•"/>
            </a:pPr>
            <a:r>
              <a:rPr lang="fr-FR" sz="2800" cap="none" dirty="0">
                <a:solidFill>
                  <a:schemeClr val="bg1"/>
                </a:solidFill>
              </a:rPr>
              <a:t>Vue de droite</a:t>
            </a:r>
            <a:br>
              <a:rPr lang="fr-FR" dirty="0"/>
            </a:br>
            <a:endParaRPr lang="fr-FR" dirty="0"/>
          </a:p>
        </p:txBody>
      </p:sp>
      <p:pic>
        <p:nvPicPr>
          <p:cNvPr id="4" name="Espace réservé du contenu 3">
            <a:extLst>
              <a:ext uri="{FF2B5EF4-FFF2-40B4-BE49-F238E27FC236}">
                <a16:creationId xmlns:a16="http://schemas.microsoft.com/office/drawing/2014/main" id="{F097CF34-1D86-4C1D-87BC-FD1C180AFD8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2366" y="1314578"/>
            <a:ext cx="3680027" cy="4853392"/>
          </a:xfrm>
          <a:prstGeom prst="rect">
            <a:avLst/>
          </a:prstGeom>
          <a:noFill/>
          <a:ln>
            <a:noFill/>
          </a:ln>
        </p:spPr>
      </p:pic>
      <p:pic>
        <p:nvPicPr>
          <p:cNvPr id="5" name="Image 4">
            <a:extLst>
              <a:ext uri="{FF2B5EF4-FFF2-40B4-BE49-F238E27FC236}">
                <a16:creationId xmlns:a16="http://schemas.microsoft.com/office/drawing/2014/main" id="{4D9CC53D-7919-4B9B-98D0-84330FBB72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11547" y="1314578"/>
            <a:ext cx="3578087" cy="4853392"/>
          </a:xfrm>
          <a:prstGeom prst="rect">
            <a:avLst/>
          </a:prstGeom>
          <a:noFill/>
          <a:ln>
            <a:noFill/>
          </a:ln>
        </p:spPr>
      </p:pic>
      <p:sp>
        <p:nvSpPr>
          <p:cNvPr id="3" name="Flèche : droite 2">
            <a:extLst>
              <a:ext uri="{FF2B5EF4-FFF2-40B4-BE49-F238E27FC236}">
                <a16:creationId xmlns:a16="http://schemas.microsoft.com/office/drawing/2014/main" id="{A66E5DFE-807F-4FD5-B3FB-6A17C7F8C9AF}"/>
              </a:ext>
            </a:extLst>
          </p:cNvPr>
          <p:cNvSpPr/>
          <p:nvPr/>
        </p:nvSpPr>
        <p:spPr>
          <a:xfrm>
            <a:off x="4943061" y="3087757"/>
            <a:ext cx="2464904" cy="90114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07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0-#ppt_h/2"/>
                                          </p:val>
                                        </p:tav>
                                        <p:tav tm="100000">
                                          <p:val>
                                            <p:strVal val="#ppt_y"/>
                                          </p:val>
                                        </p:tav>
                                      </p:tavLst>
                                    </p:anim>
                                  </p:childTnLst>
                                </p:cTn>
                              </p:par>
                              <p:par>
                                <p:cTn id="16" presetID="2" presetClass="entr" presetSubtype="9"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4FDB9-259E-4169-B873-FE6D18DCE1EF}"/>
              </a:ext>
            </a:extLst>
          </p:cNvPr>
          <p:cNvSpPr>
            <a:spLocks noGrp="1"/>
          </p:cNvSpPr>
          <p:nvPr>
            <p:ph type="title"/>
          </p:nvPr>
        </p:nvSpPr>
        <p:spPr>
          <a:xfrm>
            <a:off x="1397798" y="-23689"/>
            <a:ext cx="8534400" cy="1507067"/>
          </a:xfrm>
        </p:spPr>
        <p:txBody>
          <a:bodyPr>
            <a:normAutofit/>
          </a:bodyPr>
          <a:lstStyle/>
          <a:p>
            <a:pPr marL="457200" indent="-457200" algn="ctr">
              <a:buFont typeface="Arial" panose="020B0604020202020204" pitchFamily="34" charset="0"/>
              <a:buChar char="•"/>
            </a:pPr>
            <a:r>
              <a:rPr lang="fr-FR" sz="2800" cap="none" dirty="0">
                <a:solidFill>
                  <a:schemeClr val="bg1"/>
                </a:solidFill>
              </a:rPr>
              <a:t>Vue de gauche</a:t>
            </a:r>
            <a:br>
              <a:rPr lang="fr-FR" dirty="0"/>
            </a:br>
            <a:endParaRPr lang="fr-FR" dirty="0"/>
          </a:p>
        </p:txBody>
      </p:sp>
      <p:pic>
        <p:nvPicPr>
          <p:cNvPr id="4" name="Espace réservé du contenu 3">
            <a:extLst>
              <a:ext uri="{FF2B5EF4-FFF2-40B4-BE49-F238E27FC236}">
                <a16:creationId xmlns:a16="http://schemas.microsoft.com/office/drawing/2014/main" id="{EAED12A2-62C8-43FB-B703-0BF3366CF25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8383" y="1245705"/>
            <a:ext cx="3186841" cy="5452618"/>
          </a:xfrm>
          <a:prstGeom prst="rect">
            <a:avLst/>
          </a:prstGeom>
          <a:noFill/>
          <a:ln>
            <a:noFill/>
          </a:ln>
        </p:spPr>
      </p:pic>
      <p:pic>
        <p:nvPicPr>
          <p:cNvPr id="5" name="Image 4">
            <a:extLst>
              <a:ext uri="{FF2B5EF4-FFF2-40B4-BE49-F238E27FC236}">
                <a16:creationId xmlns:a16="http://schemas.microsoft.com/office/drawing/2014/main" id="{6A2AC8B5-9D71-49D3-A5E8-C3F8D41F491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53949" y="1245703"/>
            <a:ext cx="3529668" cy="5346599"/>
          </a:xfrm>
          <a:prstGeom prst="rect">
            <a:avLst/>
          </a:prstGeom>
          <a:noFill/>
          <a:ln>
            <a:noFill/>
          </a:ln>
        </p:spPr>
      </p:pic>
      <p:sp>
        <p:nvSpPr>
          <p:cNvPr id="3" name="Flèche : droite 2">
            <a:extLst>
              <a:ext uri="{FF2B5EF4-FFF2-40B4-BE49-F238E27FC236}">
                <a16:creationId xmlns:a16="http://schemas.microsoft.com/office/drawing/2014/main" id="{C13915EA-FB27-4C14-A25F-BEC6B5D42B63}"/>
              </a:ext>
            </a:extLst>
          </p:cNvPr>
          <p:cNvSpPr/>
          <p:nvPr/>
        </p:nvSpPr>
        <p:spPr>
          <a:xfrm>
            <a:off x="4492487" y="3286539"/>
            <a:ext cx="2796209" cy="1126435"/>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10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1+#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F2990-4798-40C5-8221-039FE4B2411D}"/>
              </a:ext>
            </a:extLst>
          </p:cNvPr>
          <p:cNvSpPr>
            <a:spLocks noGrp="1"/>
          </p:cNvSpPr>
          <p:nvPr>
            <p:ph type="title"/>
          </p:nvPr>
        </p:nvSpPr>
        <p:spPr>
          <a:xfrm>
            <a:off x="1669774" y="-133184"/>
            <a:ext cx="8534400" cy="1630680"/>
          </a:xfrm>
        </p:spPr>
        <p:txBody>
          <a:bodyPr>
            <a:normAutofit/>
          </a:bodyPr>
          <a:lstStyle/>
          <a:p>
            <a:pPr algn="ctr"/>
            <a:r>
              <a:rPr lang="fr-FR" sz="4000" dirty="0">
                <a:solidFill>
                  <a:schemeClr val="bg1"/>
                </a:solidFill>
              </a:rPr>
              <a:t>Conclusion</a:t>
            </a:r>
          </a:p>
        </p:txBody>
      </p:sp>
      <p:pic>
        <p:nvPicPr>
          <p:cNvPr id="5" name="Image 4">
            <a:extLst>
              <a:ext uri="{FF2B5EF4-FFF2-40B4-BE49-F238E27FC236}">
                <a16:creationId xmlns:a16="http://schemas.microsoft.com/office/drawing/2014/main" id="{FC957CA6-6B6C-4E7A-A2DC-8E8B75674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621" y="1092201"/>
            <a:ext cx="4148758" cy="5531677"/>
          </a:xfrm>
          <a:prstGeom prst="rect">
            <a:avLst/>
          </a:prstGeom>
        </p:spPr>
      </p:pic>
    </p:spTree>
    <p:extLst>
      <p:ext uri="{BB962C8B-B14F-4D97-AF65-F5344CB8AC3E}">
        <p14:creationId xmlns:p14="http://schemas.microsoft.com/office/powerpoint/2010/main" val="1138234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F71E0-8642-4A56-8CA8-7E49E1E2A639}"/>
              </a:ext>
            </a:extLst>
          </p:cNvPr>
          <p:cNvSpPr>
            <a:spLocks noGrp="1"/>
          </p:cNvSpPr>
          <p:nvPr>
            <p:ph type="title"/>
          </p:nvPr>
        </p:nvSpPr>
        <p:spPr>
          <a:xfrm>
            <a:off x="993913" y="1787570"/>
            <a:ext cx="9369287" cy="1641430"/>
          </a:xfrm>
        </p:spPr>
        <p:txBody>
          <a:bodyPr/>
          <a:lstStyle/>
          <a:p>
            <a:pPr algn="ctr"/>
            <a:r>
              <a:rPr lang="fr-FR" dirty="0">
                <a:solidFill>
                  <a:srgbClr val="FF0000"/>
                </a:solidFill>
              </a:rPr>
              <a:t>MERCI DE VOTRE PATIENCE !!! </a:t>
            </a:r>
          </a:p>
        </p:txBody>
      </p:sp>
    </p:spTree>
    <p:extLst>
      <p:ext uri="{BB962C8B-B14F-4D97-AF65-F5344CB8AC3E}">
        <p14:creationId xmlns:p14="http://schemas.microsoft.com/office/powerpoint/2010/main" val="229436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E609A-5D2A-4D43-8FB2-8F9E7433494E}"/>
              </a:ext>
            </a:extLst>
          </p:cNvPr>
          <p:cNvSpPr>
            <a:spLocks noGrp="1"/>
          </p:cNvSpPr>
          <p:nvPr>
            <p:ph type="title"/>
          </p:nvPr>
        </p:nvSpPr>
        <p:spPr>
          <a:xfrm>
            <a:off x="1663656" y="344557"/>
            <a:ext cx="9127435" cy="715617"/>
          </a:xfrm>
        </p:spPr>
        <p:txBody>
          <a:bodyPr>
            <a:normAutofit fontScale="90000"/>
          </a:bodyPr>
          <a:lstStyle/>
          <a:p>
            <a:pPr algn="ctr"/>
            <a:r>
              <a:rPr lang="fr-FR" b="1" dirty="0">
                <a:solidFill>
                  <a:srgbClr val="0070C0"/>
                </a:solidFill>
                <a:latin typeface="Times New Roman" panose="02020603050405020304" pitchFamily="18" charset="0"/>
                <a:cs typeface="Times New Roman" panose="02020603050405020304" pitchFamily="18" charset="0"/>
              </a:rPr>
              <a:t>A. </a:t>
            </a:r>
            <a:r>
              <a:rPr lang="fr-FR" b="1" dirty="0">
                <a:solidFill>
                  <a:srgbClr val="0070C0"/>
                </a:solidFill>
              </a:rPr>
              <a:t>Généralité et les matériels à connaitre</a:t>
            </a:r>
            <a:br>
              <a:rPr lang="fr-FR" b="1" dirty="0">
                <a:latin typeface="Times New Roman" panose="02020603050405020304" pitchFamily="18" charset="0"/>
                <a:cs typeface="Times New Roman" panose="02020603050405020304" pitchFamily="18" charset="0"/>
              </a:rPr>
            </a:br>
            <a:endParaRPr lang="fr-FR" dirty="0">
              <a:solidFill>
                <a:srgbClr val="FF0000"/>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D14413A8-A887-4E3A-AD82-45BC061917DC}"/>
              </a:ext>
            </a:extLst>
          </p:cNvPr>
          <p:cNvSpPr>
            <a:spLocks noGrp="1"/>
          </p:cNvSpPr>
          <p:nvPr>
            <p:ph idx="1"/>
          </p:nvPr>
        </p:nvSpPr>
        <p:spPr>
          <a:xfrm>
            <a:off x="1190300" y="1060174"/>
            <a:ext cx="10515600" cy="4976191"/>
          </a:xfrm>
        </p:spPr>
        <p:txBody>
          <a:bodyPr>
            <a:normAutofit lnSpcReduction="10000"/>
          </a:bodyPr>
          <a:lstStyle/>
          <a:p>
            <a:pPr marL="0" indent="0">
              <a:buNone/>
            </a:pPr>
            <a:r>
              <a:rPr lang="fr-FR" sz="2800" u="sng" dirty="0">
                <a:solidFill>
                  <a:srgbClr val="FF0000"/>
                </a:solidFill>
                <a:latin typeface="Century Gothic" panose="020B0502020202020204" pitchFamily="34" charset="0"/>
              </a:rPr>
              <a:t>A.1 Généralité</a:t>
            </a:r>
          </a:p>
          <a:p>
            <a:pPr marL="0" indent="0">
              <a:buNone/>
            </a:pPr>
            <a:r>
              <a:rPr lang="fr-FR" sz="2800" dirty="0">
                <a:solidFill>
                  <a:srgbClr val="000000"/>
                </a:solidFill>
                <a:latin typeface="Century Gothic" panose="020B0502020202020204" pitchFamily="34" charset="0"/>
              </a:rPr>
              <a:t>Ce projet comporte à distribue de sucre et des différents types de boissons chaude et un distributeur de sucre. Sans oublier aussi le système d’aide aux malvoyants. Le contexte insiste d’utiliser un Raspberry pi pour contrôle le dispositif. Donc on peut intégrer un écran et des bouton poussoirs pour que l’utilisateur faire sa commande. C’est l’électrovanne qui assure le contrôle des liquide et l’électroaimant pour les poudres. On sépare le circuit de commande et de puissance pour alimenter l’électrovanne et l’électroaimant.</a:t>
            </a:r>
          </a:p>
          <a:p>
            <a:pPr marL="0" indent="0">
              <a:buNone/>
            </a:pPr>
            <a:endParaRPr lang="fr-FR"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897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F79E3-9CDB-469D-A205-441A86ED6290}"/>
              </a:ext>
            </a:extLst>
          </p:cNvPr>
          <p:cNvSpPr>
            <a:spLocks noGrp="1"/>
          </p:cNvSpPr>
          <p:nvPr>
            <p:ph type="title"/>
          </p:nvPr>
        </p:nvSpPr>
        <p:spPr>
          <a:xfrm>
            <a:off x="684212" y="196687"/>
            <a:ext cx="8534400" cy="759916"/>
          </a:xfrm>
        </p:spPr>
        <p:txBody>
          <a:bodyPr/>
          <a:lstStyle/>
          <a:p>
            <a:r>
              <a:rPr lang="fr-FR" sz="2800" dirty="0">
                <a:solidFill>
                  <a:srgbClr val="FF0000"/>
                </a:solidFill>
              </a:rPr>
              <a:t>A.2 </a:t>
            </a:r>
            <a:r>
              <a:rPr lang="fr-FR" sz="2800" u="sng" cap="none" dirty="0">
                <a:solidFill>
                  <a:srgbClr val="FF0000"/>
                </a:solidFill>
              </a:rPr>
              <a:t>Les matériels a connaitre</a:t>
            </a:r>
            <a:endParaRPr lang="fr-FR" sz="2800" u="sng" dirty="0">
              <a:solidFill>
                <a:srgbClr val="FF0000"/>
              </a:solidFill>
            </a:endParaRPr>
          </a:p>
        </p:txBody>
      </p:sp>
      <p:sp>
        <p:nvSpPr>
          <p:cNvPr id="3" name="Espace réservé du contenu 2">
            <a:extLst>
              <a:ext uri="{FF2B5EF4-FFF2-40B4-BE49-F238E27FC236}">
                <a16:creationId xmlns:a16="http://schemas.microsoft.com/office/drawing/2014/main" id="{CDA66A9B-62CF-4F0C-8BEE-0D5D10D3931E}"/>
              </a:ext>
            </a:extLst>
          </p:cNvPr>
          <p:cNvSpPr>
            <a:spLocks noGrp="1"/>
          </p:cNvSpPr>
          <p:nvPr>
            <p:ph idx="1"/>
          </p:nvPr>
        </p:nvSpPr>
        <p:spPr>
          <a:xfrm>
            <a:off x="365760" y="1294229"/>
            <a:ext cx="11826240" cy="3334041"/>
          </a:xfrm>
        </p:spPr>
        <p:txBody>
          <a:bodyPr/>
          <a:lstStyle/>
          <a:p>
            <a:pPr marL="457200" lvl="1" indent="0">
              <a:buNone/>
            </a:pPr>
            <a:r>
              <a:rPr lang="fr-FR" sz="2800" b="1" dirty="0">
                <a:solidFill>
                  <a:schemeClr val="bg1"/>
                </a:solidFill>
              </a:rPr>
              <a:t>A-2.1 Le Raspberry Pi</a:t>
            </a:r>
          </a:p>
          <a:p>
            <a:pPr lvl="2">
              <a:buFont typeface="Wingdings" panose="05000000000000000000" pitchFamily="2" charset="2"/>
              <a:buChar char="Ø"/>
            </a:pPr>
            <a:r>
              <a:rPr lang="fr-FR" sz="2800" b="1" dirty="0">
                <a:solidFill>
                  <a:schemeClr val="bg1"/>
                </a:solidFill>
              </a:rPr>
              <a:t>Définition</a:t>
            </a:r>
          </a:p>
          <a:p>
            <a:pPr marL="0" indent="0">
              <a:buNone/>
            </a:pPr>
            <a:r>
              <a:rPr lang="fr-FR" sz="2800" dirty="0">
                <a:solidFill>
                  <a:schemeClr val="bg1"/>
                </a:solidFill>
              </a:rPr>
              <a:t>Le Raspberry Pi est un nano-ordinateur </a:t>
            </a:r>
            <a:r>
              <a:rPr lang="fr-FR" sz="2800" dirty="0" err="1">
                <a:solidFill>
                  <a:schemeClr val="bg1"/>
                </a:solidFill>
              </a:rPr>
              <a:t>monocarte</a:t>
            </a:r>
            <a:r>
              <a:rPr lang="fr-FR" sz="2800" dirty="0">
                <a:solidFill>
                  <a:schemeClr val="bg1"/>
                </a:solidFill>
              </a:rPr>
              <a:t> a processeur ARM conçu par des professeurs du département informatique de l’université de Cambridge dans le cadre de la fondation Raspberry Pi.</a:t>
            </a:r>
          </a:p>
          <a:p>
            <a:endParaRPr lang="fr-FR" dirty="0"/>
          </a:p>
        </p:txBody>
      </p:sp>
      <p:pic>
        <p:nvPicPr>
          <p:cNvPr id="4" name="Image 3">
            <a:extLst>
              <a:ext uri="{FF2B5EF4-FFF2-40B4-BE49-F238E27FC236}">
                <a16:creationId xmlns:a16="http://schemas.microsoft.com/office/drawing/2014/main" id="{2DCEA79E-0F28-4366-9E79-B5813981050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56074" y="4192172"/>
            <a:ext cx="4825218" cy="2278966"/>
          </a:xfrm>
          <a:prstGeom prst="rect">
            <a:avLst/>
          </a:prstGeom>
          <a:noFill/>
          <a:ln>
            <a:noFill/>
          </a:ln>
        </p:spPr>
      </p:pic>
    </p:spTree>
    <p:extLst>
      <p:ext uri="{BB962C8B-B14F-4D97-AF65-F5344CB8AC3E}">
        <p14:creationId xmlns:p14="http://schemas.microsoft.com/office/powerpoint/2010/main" val="22033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80">
                                          <p:stCondLst>
                                            <p:cond delay="0"/>
                                          </p:stCondLst>
                                        </p:cTn>
                                        <p:tgtEl>
                                          <p:spTgt spid="4"/>
                                        </p:tgtEl>
                                      </p:cBhvr>
                                    </p:animEffect>
                                    <p:anim calcmode="lin" valueType="num">
                                      <p:cBhvr>
                                        <p:cTn id="3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1" dur="26">
                                          <p:stCondLst>
                                            <p:cond delay="650"/>
                                          </p:stCondLst>
                                        </p:cTn>
                                        <p:tgtEl>
                                          <p:spTgt spid="4"/>
                                        </p:tgtEl>
                                      </p:cBhvr>
                                      <p:to x="100000" y="60000"/>
                                    </p:animScale>
                                    <p:animScale>
                                      <p:cBhvr>
                                        <p:cTn id="42" dur="166" decel="50000">
                                          <p:stCondLst>
                                            <p:cond delay="676"/>
                                          </p:stCondLst>
                                        </p:cTn>
                                        <p:tgtEl>
                                          <p:spTgt spid="4"/>
                                        </p:tgtEl>
                                      </p:cBhvr>
                                      <p:to x="100000" y="100000"/>
                                    </p:animScale>
                                    <p:animScale>
                                      <p:cBhvr>
                                        <p:cTn id="43" dur="26">
                                          <p:stCondLst>
                                            <p:cond delay="1312"/>
                                          </p:stCondLst>
                                        </p:cTn>
                                        <p:tgtEl>
                                          <p:spTgt spid="4"/>
                                        </p:tgtEl>
                                      </p:cBhvr>
                                      <p:to x="100000" y="80000"/>
                                    </p:animScale>
                                    <p:animScale>
                                      <p:cBhvr>
                                        <p:cTn id="44" dur="166" decel="50000">
                                          <p:stCondLst>
                                            <p:cond delay="1338"/>
                                          </p:stCondLst>
                                        </p:cTn>
                                        <p:tgtEl>
                                          <p:spTgt spid="4"/>
                                        </p:tgtEl>
                                      </p:cBhvr>
                                      <p:to x="100000" y="100000"/>
                                    </p:animScale>
                                    <p:animScale>
                                      <p:cBhvr>
                                        <p:cTn id="45" dur="26">
                                          <p:stCondLst>
                                            <p:cond delay="1642"/>
                                          </p:stCondLst>
                                        </p:cTn>
                                        <p:tgtEl>
                                          <p:spTgt spid="4"/>
                                        </p:tgtEl>
                                      </p:cBhvr>
                                      <p:to x="100000" y="90000"/>
                                    </p:animScale>
                                    <p:animScale>
                                      <p:cBhvr>
                                        <p:cTn id="46" dur="166" decel="50000">
                                          <p:stCondLst>
                                            <p:cond delay="1668"/>
                                          </p:stCondLst>
                                        </p:cTn>
                                        <p:tgtEl>
                                          <p:spTgt spid="4"/>
                                        </p:tgtEl>
                                      </p:cBhvr>
                                      <p:to x="100000" y="100000"/>
                                    </p:animScale>
                                    <p:animScale>
                                      <p:cBhvr>
                                        <p:cTn id="47" dur="26">
                                          <p:stCondLst>
                                            <p:cond delay="1808"/>
                                          </p:stCondLst>
                                        </p:cTn>
                                        <p:tgtEl>
                                          <p:spTgt spid="4"/>
                                        </p:tgtEl>
                                      </p:cBhvr>
                                      <p:to x="100000" y="95000"/>
                                    </p:animScale>
                                    <p:animScale>
                                      <p:cBhvr>
                                        <p:cTn id="4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50C5B7-E0F2-416F-A572-67EA19A02A47}"/>
              </a:ext>
            </a:extLst>
          </p:cNvPr>
          <p:cNvSpPr>
            <a:spLocks noGrp="1"/>
          </p:cNvSpPr>
          <p:nvPr>
            <p:ph type="title"/>
          </p:nvPr>
        </p:nvSpPr>
        <p:spPr>
          <a:xfrm>
            <a:off x="1702190" y="382034"/>
            <a:ext cx="8964899" cy="968464"/>
          </a:xfrm>
        </p:spPr>
        <p:txBody>
          <a:bodyPr>
            <a:normAutofit fontScale="90000"/>
          </a:bodyPr>
          <a:lstStyle/>
          <a:p>
            <a:r>
              <a:rPr lang="fr-FR" b="1" dirty="0">
                <a:solidFill>
                  <a:schemeClr val="bg1"/>
                </a:solidFill>
              </a:rPr>
              <a:t>A-2.2 </a:t>
            </a:r>
            <a:r>
              <a:rPr lang="fr-FR" b="1" cap="none" dirty="0">
                <a:solidFill>
                  <a:schemeClr val="bg1"/>
                </a:solidFill>
              </a:rPr>
              <a:t>Le module relais</a:t>
            </a:r>
            <a:br>
              <a:rPr lang="fr-FR" b="1" dirty="0"/>
            </a:br>
            <a:endParaRPr lang="fr-FR" dirty="0">
              <a:solidFill>
                <a:schemeClr val="bg1"/>
              </a:solidFill>
            </a:endParaRPr>
          </a:p>
        </p:txBody>
      </p:sp>
      <p:sp>
        <p:nvSpPr>
          <p:cNvPr id="3" name="Espace réservé du contenu 2">
            <a:extLst>
              <a:ext uri="{FF2B5EF4-FFF2-40B4-BE49-F238E27FC236}">
                <a16:creationId xmlns:a16="http://schemas.microsoft.com/office/drawing/2014/main" id="{DB535958-8D9B-42C9-B283-6B78E8FDC455}"/>
              </a:ext>
            </a:extLst>
          </p:cNvPr>
          <p:cNvSpPr>
            <a:spLocks noGrp="1"/>
          </p:cNvSpPr>
          <p:nvPr>
            <p:ph idx="1"/>
          </p:nvPr>
        </p:nvSpPr>
        <p:spPr>
          <a:xfrm>
            <a:off x="1524910" y="1237956"/>
            <a:ext cx="10515600" cy="5620043"/>
          </a:xfrm>
        </p:spPr>
        <p:txBody>
          <a:bodyPr>
            <a:normAutofit lnSpcReduction="10000"/>
          </a:bodyPr>
          <a:lstStyle/>
          <a:p>
            <a:pPr marL="857250" lvl="1" indent="-457200">
              <a:buFont typeface="Wingdings" panose="05000000000000000000" pitchFamily="2" charset="2"/>
              <a:buChar char="Ø"/>
            </a:pPr>
            <a:r>
              <a:rPr lang="fr-FR" sz="2600" b="1" dirty="0">
                <a:solidFill>
                  <a:schemeClr val="bg1"/>
                </a:solidFill>
              </a:rPr>
              <a:t>Définition</a:t>
            </a:r>
          </a:p>
          <a:p>
            <a:pPr marL="0" indent="0">
              <a:buNone/>
            </a:pPr>
            <a:r>
              <a:rPr lang="fr-FR" sz="2800" dirty="0">
                <a:solidFill>
                  <a:schemeClr val="bg1"/>
                </a:solidFill>
              </a:rPr>
              <a:t>Un relais est un interrupteur qui se commande avec une tension contenue de faible puissance. La partie interruptrice sert à piloter des charges de secteur de forte puissance.</a:t>
            </a:r>
            <a:endParaRPr lang="fr-FR" sz="2800" i="1" dirty="0">
              <a:solidFill>
                <a:schemeClr val="bg1"/>
              </a:solidFill>
            </a:endParaRPr>
          </a:p>
          <a:p>
            <a:pPr marL="0" indent="0">
              <a:buNone/>
            </a:pPr>
            <a:r>
              <a:rPr lang="fr-FR" sz="2800" b="1" dirty="0"/>
              <a:t> </a:t>
            </a:r>
          </a:p>
          <a:p>
            <a:pPr marL="0" indent="0">
              <a:buNone/>
            </a:pPr>
            <a:endParaRPr lang="fr-FR" sz="2800" b="1" dirty="0"/>
          </a:p>
          <a:p>
            <a:pPr marL="0" indent="0">
              <a:buNone/>
            </a:pPr>
            <a:endParaRPr lang="fr-FR" sz="2800" b="1" dirty="0"/>
          </a:p>
          <a:p>
            <a:pPr marL="0" indent="0">
              <a:buNone/>
            </a:pPr>
            <a:endParaRPr lang="fr-FR" dirty="0"/>
          </a:p>
          <a:p>
            <a:pPr marL="0" indent="0">
              <a:buNone/>
            </a:pPr>
            <a:endParaRPr lang="fr-FR" dirty="0"/>
          </a:p>
          <a:p>
            <a:pPr marL="0" indent="0">
              <a:buNone/>
            </a:pPr>
            <a:endParaRPr lang="fr-FR" dirty="0"/>
          </a:p>
          <a:p>
            <a:pPr marL="0" indent="0" algn="ctr">
              <a:buNone/>
            </a:pPr>
            <a:r>
              <a:rPr lang="fr-FR" i="1" dirty="0"/>
              <a:t>                     </a:t>
            </a:r>
          </a:p>
          <a:p>
            <a:pPr marL="0" indent="0">
              <a:buNone/>
            </a:pPr>
            <a:endParaRPr lang="fr-FR" dirty="0"/>
          </a:p>
        </p:txBody>
      </p:sp>
      <p:pic>
        <p:nvPicPr>
          <p:cNvPr id="6" name="Image 5">
            <a:extLst>
              <a:ext uri="{FF2B5EF4-FFF2-40B4-BE49-F238E27FC236}">
                <a16:creationId xmlns:a16="http://schemas.microsoft.com/office/drawing/2014/main" id="{CC2F62AA-7CB3-4422-8896-A49E9CAD96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18782" y="3429000"/>
            <a:ext cx="4011636" cy="3046966"/>
          </a:xfrm>
          <a:prstGeom prst="rect">
            <a:avLst/>
          </a:prstGeom>
          <a:noFill/>
          <a:ln>
            <a:noFill/>
          </a:ln>
        </p:spPr>
      </p:pic>
    </p:spTree>
    <p:extLst>
      <p:ext uri="{BB962C8B-B14F-4D97-AF65-F5344CB8AC3E}">
        <p14:creationId xmlns:p14="http://schemas.microsoft.com/office/powerpoint/2010/main" val="348518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44598-1473-4E63-9B6B-53352B79C423}"/>
              </a:ext>
            </a:extLst>
          </p:cNvPr>
          <p:cNvSpPr>
            <a:spLocks noGrp="1"/>
          </p:cNvSpPr>
          <p:nvPr>
            <p:ph type="title"/>
          </p:nvPr>
        </p:nvSpPr>
        <p:spPr>
          <a:xfrm>
            <a:off x="867092" y="211016"/>
            <a:ext cx="8534400" cy="1239519"/>
          </a:xfrm>
        </p:spPr>
        <p:txBody>
          <a:bodyPr>
            <a:normAutofit/>
          </a:bodyPr>
          <a:lstStyle/>
          <a:p>
            <a:r>
              <a:rPr lang="fr-FR" sz="2800" b="1" dirty="0">
                <a:solidFill>
                  <a:schemeClr val="bg1"/>
                </a:solidFill>
              </a:rPr>
              <a:t>A.2.3 </a:t>
            </a:r>
            <a:r>
              <a:rPr lang="fr-FR" sz="2800" b="1" cap="none" dirty="0">
                <a:solidFill>
                  <a:schemeClr val="bg1"/>
                </a:solidFill>
              </a:rPr>
              <a:t>L’électrovanne</a:t>
            </a:r>
            <a:endParaRPr lang="fr-FR" sz="2800" b="1" dirty="0">
              <a:solidFill>
                <a:schemeClr val="bg1"/>
              </a:solidFill>
            </a:endParaRPr>
          </a:p>
        </p:txBody>
      </p:sp>
      <p:sp>
        <p:nvSpPr>
          <p:cNvPr id="3" name="Espace réservé du contenu 2">
            <a:extLst>
              <a:ext uri="{FF2B5EF4-FFF2-40B4-BE49-F238E27FC236}">
                <a16:creationId xmlns:a16="http://schemas.microsoft.com/office/drawing/2014/main" id="{D812B962-0AC9-4697-A53F-8B304A8FDC54}"/>
              </a:ext>
            </a:extLst>
          </p:cNvPr>
          <p:cNvSpPr>
            <a:spLocks noGrp="1"/>
          </p:cNvSpPr>
          <p:nvPr>
            <p:ph idx="1"/>
          </p:nvPr>
        </p:nvSpPr>
        <p:spPr>
          <a:xfrm>
            <a:off x="684212" y="1322363"/>
            <a:ext cx="11507788" cy="5078437"/>
          </a:xfrm>
        </p:spPr>
        <p:txBody>
          <a:bodyPr>
            <a:normAutofit/>
          </a:bodyPr>
          <a:lstStyle/>
          <a:p>
            <a:pPr lvl="1">
              <a:buFont typeface="Wingdings" panose="05000000000000000000" pitchFamily="2" charset="2"/>
              <a:buChar char="Ø"/>
            </a:pPr>
            <a:r>
              <a:rPr lang="fr-FR" sz="2600" b="1" dirty="0">
                <a:solidFill>
                  <a:schemeClr val="bg1"/>
                </a:solidFill>
              </a:rPr>
              <a:t>Définition</a:t>
            </a:r>
          </a:p>
          <a:p>
            <a:pPr marL="0" indent="0">
              <a:buNone/>
            </a:pPr>
            <a:r>
              <a:rPr lang="fr-FR" sz="2800" i="1" dirty="0">
                <a:solidFill>
                  <a:schemeClr val="bg1"/>
                </a:solidFill>
              </a:rPr>
              <a:t>Une électrovanne est un dispositif électromécanique d’un circuit hydraulique, qui utilise un courant pour générer un champ magnétique et actionner ainsi un solénoïde qui contrôle l’ouverture de flux de fluide dans une vanne. Une électrovanne est constituée</a:t>
            </a:r>
            <a:r>
              <a:rPr lang="fr-FR" sz="2800" i="1" dirty="0"/>
              <a:t>.</a:t>
            </a:r>
          </a:p>
          <a:p>
            <a:pPr marL="0" indent="0">
              <a:buNone/>
            </a:pPr>
            <a:endParaRPr lang="fr-FR" sz="2800" dirty="0"/>
          </a:p>
          <a:p>
            <a:pPr marL="0" indent="0">
              <a:buNone/>
            </a:pPr>
            <a:endParaRPr lang="fr-FR" i="1" dirty="0"/>
          </a:p>
          <a:p>
            <a:pPr marL="0" indent="0">
              <a:buNone/>
            </a:pPr>
            <a:endParaRPr lang="fr-FR" i="1" dirty="0"/>
          </a:p>
          <a:p>
            <a:pPr marL="0" indent="0">
              <a:buNone/>
            </a:pPr>
            <a:endParaRPr lang="fr-FR" i="1" dirty="0"/>
          </a:p>
          <a:p>
            <a:pPr marL="0" indent="0">
              <a:buNone/>
            </a:pPr>
            <a:endParaRPr lang="fr-FR" i="1" dirty="0"/>
          </a:p>
          <a:p>
            <a:endParaRPr lang="fr-FR" dirty="0"/>
          </a:p>
        </p:txBody>
      </p:sp>
      <p:pic>
        <p:nvPicPr>
          <p:cNvPr id="4" name="Image 3">
            <a:extLst>
              <a:ext uri="{FF2B5EF4-FFF2-40B4-BE49-F238E27FC236}">
                <a16:creationId xmlns:a16="http://schemas.microsoft.com/office/drawing/2014/main" id="{B29F3AAA-ACA3-4E03-B8E1-F8DE116FBC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13871" y="4164037"/>
            <a:ext cx="4501659" cy="2489981"/>
          </a:xfrm>
          <a:prstGeom prst="rect">
            <a:avLst/>
          </a:prstGeom>
          <a:noFill/>
          <a:ln>
            <a:noFill/>
          </a:ln>
        </p:spPr>
      </p:pic>
    </p:spTree>
    <p:extLst>
      <p:ext uri="{BB962C8B-B14F-4D97-AF65-F5344CB8AC3E}">
        <p14:creationId xmlns:p14="http://schemas.microsoft.com/office/powerpoint/2010/main" val="353643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80">
                                          <p:stCondLst>
                                            <p:cond delay="0"/>
                                          </p:stCondLst>
                                        </p:cTn>
                                        <p:tgtEl>
                                          <p:spTgt spid="4"/>
                                        </p:tgtEl>
                                      </p:cBhvr>
                                    </p:animEffect>
                                    <p:anim calcmode="lin" valueType="num">
                                      <p:cBhvr>
                                        <p:cTn id="2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gtEl>
                                      </p:cBhvr>
                                      <p:to x="100000" y="60000"/>
                                    </p:animScale>
                                    <p:animScale>
                                      <p:cBhvr>
                                        <p:cTn id="35" dur="166" decel="50000">
                                          <p:stCondLst>
                                            <p:cond delay="676"/>
                                          </p:stCondLst>
                                        </p:cTn>
                                        <p:tgtEl>
                                          <p:spTgt spid="4"/>
                                        </p:tgtEl>
                                      </p:cBhvr>
                                      <p:to x="100000" y="100000"/>
                                    </p:animScale>
                                    <p:animScale>
                                      <p:cBhvr>
                                        <p:cTn id="36" dur="26">
                                          <p:stCondLst>
                                            <p:cond delay="1312"/>
                                          </p:stCondLst>
                                        </p:cTn>
                                        <p:tgtEl>
                                          <p:spTgt spid="4"/>
                                        </p:tgtEl>
                                      </p:cBhvr>
                                      <p:to x="100000" y="80000"/>
                                    </p:animScale>
                                    <p:animScale>
                                      <p:cBhvr>
                                        <p:cTn id="37" dur="166" decel="50000">
                                          <p:stCondLst>
                                            <p:cond delay="1338"/>
                                          </p:stCondLst>
                                        </p:cTn>
                                        <p:tgtEl>
                                          <p:spTgt spid="4"/>
                                        </p:tgtEl>
                                      </p:cBhvr>
                                      <p:to x="100000" y="100000"/>
                                    </p:animScale>
                                    <p:animScale>
                                      <p:cBhvr>
                                        <p:cTn id="38" dur="26">
                                          <p:stCondLst>
                                            <p:cond delay="1642"/>
                                          </p:stCondLst>
                                        </p:cTn>
                                        <p:tgtEl>
                                          <p:spTgt spid="4"/>
                                        </p:tgtEl>
                                      </p:cBhvr>
                                      <p:to x="100000" y="90000"/>
                                    </p:animScale>
                                    <p:animScale>
                                      <p:cBhvr>
                                        <p:cTn id="39" dur="166" decel="50000">
                                          <p:stCondLst>
                                            <p:cond delay="1668"/>
                                          </p:stCondLst>
                                        </p:cTn>
                                        <p:tgtEl>
                                          <p:spTgt spid="4"/>
                                        </p:tgtEl>
                                      </p:cBhvr>
                                      <p:to x="100000" y="100000"/>
                                    </p:animScale>
                                    <p:animScale>
                                      <p:cBhvr>
                                        <p:cTn id="40" dur="26">
                                          <p:stCondLst>
                                            <p:cond delay="1808"/>
                                          </p:stCondLst>
                                        </p:cTn>
                                        <p:tgtEl>
                                          <p:spTgt spid="4"/>
                                        </p:tgtEl>
                                      </p:cBhvr>
                                      <p:to x="100000" y="95000"/>
                                    </p:animScale>
                                    <p:animScale>
                                      <p:cBhvr>
                                        <p:cTn id="41"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B000B-6712-4846-9FEC-9D92FB34B8AB}"/>
              </a:ext>
            </a:extLst>
          </p:cNvPr>
          <p:cNvSpPr>
            <a:spLocks noGrp="1"/>
          </p:cNvSpPr>
          <p:nvPr>
            <p:ph type="title"/>
          </p:nvPr>
        </p:nvSpPr>
        <p:spPr>
          <a:xfrm>
            <a:off x="1487557" y="590842"/>
            <a:ext cx="10515600" cy="773723"/>
          </a:xfrm>
        </p:spPr>
        <p:txBody>
          <a:bodyPr>
            <a:normAutofit/>
          </a:bodyPr>
          <a:lstStyle/>
          <a:p>
            <a:r>
              <a:rPr lang="fr-FR" sz="2800" b="1" dirty="0">
                <a:solidFill>
                  <a:schemeClr val="bg1"/>
                </a:solidFill>
              </a:rPr>
              <a:t>A-2.4 L’électro-aimant</a:t>
            </a:r>
          </a:p>
        </p:txBody>
      </p:sp>
      <p:sp>
        <p:nvSpPr>
          <p:cNvPr id="3" name="Espace réservé du contenu 2">
            <a:extLst>
              <a:ext uri="{FF2B5EF4-FFF2-40B4-BE49-F238E27FC236}">
                <a16:creationId xmlns:a16="http://schemas.microsoft.com/office/drawing/2014/main" id="{B0F3D67D-07BD-42E8-8D18-DB31C801DB0E}"/>
              </a:ext>
            </a:extLst>
          </p:cNvPr>
          <p:cNvSpPr>
            <a:spLocks noGrp="1"/>
          </p:cNvSpPr>
          <p:nvPr>
            <p:ph idx="1"/>
          </p:nvPr>
        </p:nvSpPr>
        <p:spPr>
          <a:xfrm>
            <a:off x="1487557" y="1364565"/>
            <a:ext cx="10515600" cy="5716808"/>
          </a:xfrm>
        </p:spPr>
        <p:txBody>
          <a:bodyPr>
            <a:normAutofit/>
          </a:bodyPr>
          <a:lstStyle/>
          <a:p>
            <a:pPr lvl="1">
              <a:buFont typeface="Wingdings" panose="05000000000000000000" pitchFamily="2" charset="2"/>
              <a:buChar char="Ø"/>
            </a:pPr>
            <a:r>
              <a:rPr lang="fr-FR" sz="2800" b="1" dirty="0">
                <a:solidFill>
                  <a:schemeClr val="bg1"/>
                </a:solidFill>
              </a:rPr>
              <a:t>Définition</a:t>
            </a:r>
            <a:r>
              <a:rPr lang="fr-FR" sz="2800" b="1" dirty="0"/>
              <a:t> </a:t>
            </a:r>
          </a:p>
          <a:p>
            <a:pPr marL="0" indent="0">
              <a:buNone/>
            </a:pPr>
            <a:r>
              <a:rPr lang="fr-FR" sz="2800" dirty="0">
                <a:solidFill>
                  <a:schemeClr val="bg1"/>
                </a:solidFill>
              </a:rPr>
              <a:t>Un électro-aimant est un appareil électromécanique qui se profite du courant pour produire des lignes de champs magnétique qui se murent par le noyau, induisant un effort et un déclassement de celui-ci. En l’inexistence de courant le noyau reste dans sa position et devient libre</a:t>
            </a:r>
          </a:p>
          <a:p>
            <a:pPr marL="0" indent="0">
              <a:buNone/>
            </a:pPr>
            <a:endParaRPr lang="fr-FR" sz="2800" dirty="0">
              <a:solidFill>
                <a:schemeClr val="bg1"/>
              </a:solidFill>
            </a:endParaRPr>
          </a:p>
          <a:p>
            <a:pPr marL="0" indent="0">
              <a:buNone/>
            </a:pPr>
            <a:endParaRPr lang="fr-FR" sz="2800" dirty="0"/>
          </a:p>
          <a:p>
            <a:pPr marL="0" indent="0">
              <a:buNone/>
            </a:pPr>
            <a:endParaRPr lang="fr-FR" sz="2800" dirty="0"/>
          </a:p>
          <a:p>
            <a:pPr marL="0" indent="0">
              <a:buNone/>
            </a:pPr>
            <a:endParaRPr lang="fr-FR" i="1" dirty="0"/>
          </a:p>
          <a:p>
            <a:pPr marL="0" indent="0">
              <a:buNone/>
            </a:pPr>
            <a:endParaRPr lang="fr-FR" sz="2800" dirty="0"/>
          </a:p>
        </p:txBody>
      </p:sp>
      <p:pic>
        <p:nvPicPr>
          <p:cNvPr id="4" name="Image 3">
            <a:extLst>
              <a:ext uri="{FF2B5EF4-FFF2-40B4-BE49-F238E27FC236}">
                <a16:creationId xmlns:a16="http://schemas.microsoft.com/office/drawing/2014/main" id="{FCE4075F-519A-4656-81A5-8B222CF8C0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09293" y="4222969"/>
            <a:ext cx="4431322" cy="2487320"/>
          </a:xfrm>
          <a:prstGeom prst="rect">
            <a:avLst/>
          </a:prstGeom>
          <a:noFill/>
          <a:ln>
            <a:noFill/>
          </a:ln>
        </p:spPr>
      </p:pic>
    </p:spTree>
    <p:extLst>
      <p:ext uri="{BB962C8B-B14F-4D97-AF65-F5344CB8AC3E}">
        <p14:creationId xmlns:p14="http://schemas.microsoft.com/office/powerpoint/2010/main" val="2541688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80">
                                          <p:stCondLst>
                                            <p:cond delay="0"/>
                                          </p:stCondLst>
                                        </p:cTn>
                                        <p:tgtEl>
                                          <p:spTgt spid="4"/>
                                        </p:tgtEl>
                                      </p:cBhvr>
                                    </p:animEffect>
                                    <p:anim calcmode="lin" valueType="num">
                                      <p:cBhvr>
                                        <p:cTn id="2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gtEl>
                                      </p:cBhvr>
                                      <p:to x="100000" y="60000"/>
                                    </p:animScale>
                                    <p:animScale>
                                      <p:cBhvr>
                                        <p:cTn id="35" dur="166" decel="50000">
                                          <p:stCondLst>
                                            <p:cond delay="676"/>
                                          </p:stCondLst>
                                        </p:cTn>
                                        <p:tgtEl>
                                          <p:spTgt spid="4"/>
                                        </p:tgtEl>
                                      </p:cBhvr>
                                      <p:to x="100000" y="100000"/>
                                    </p:animScale>
                                    <p:animScale>
                                      <p:cBhvr>
                                        <p:cTn id="36" dur="26">
                                          <p:stCondLst>
                                            <p:cond delay="1312"/>
                                          </p:stCondLst>
                                        </p:cTn>
                                        <p:tgtEl>
                                          <p:spTgt spid="4"/>
                                        </p:tgtEl>
                                      </p:cBhvr>
                                      <p:to x="100000" y="80000"/>
                                    </p:animScale>
                                    <p:animScale>
                                      <p:cBhvr>
                                        <p:cTn id="37" dur="166" decel="50000">
                                          <p:stCondLst>
                                            <p:cond delay="1338"/>
                                          </p:stCondLst>
                                        </p:cTn>
                                        <p:tgtEl>
                                          <p:spTgt spid="4"/>
                                        </p:tgtEl>
                                      </p:cBhvr>
                                      <p:to x="100000" y="100000"/>
                                    </p:animScale>
                                    <p:animScale>
                                      <p:cBhvr>
                                        <p:cTn id="38" dur="26">
                                          <p:stCondLst>
                                            <p:cond delay="1642"/>
                                          </p:stCondLst>
                                        </p:cTn>
                                        <p:tgtEl>
                                          <p:spTgt spid="4"/>
                                        </p:tgtEl>
                                      </p:cBhvr>
                                      <p:to x="100000" y="90000"/>
                                    </p:animScale>
                                    <p:animScale>
                                      <p:cBhvr>
                                        <p:cTn id="39" dur="166" decel="50000">
                                          <p:stCondLst>
                                            <p:cond delay="1668"/>
                                          </p:stCondLst>
                                        </p:cTn>
                                        <p:tgtEl>
                                          <p:spTgt spid="4"/>
                                        </p:tgtEl>
                                      </p:cBhvr>
                                      <p:to x="100000" y="100000"/>
                                    </p:animScale>
                                    <p:animScale>
                                      <p:cBhvr>
                                        <p:cTn id="40" dur="26">
                                          <p:stCondLst>
                                            <p:cond delay="1808"/>
                                          </p:stCondLst>
                                        </p:cTn>
                                        <p:tgtEl>
                                          <p:spTgt spid="4"/>
                                        </p:tgtEl>
                                      </p:cBhvr>
                                      <p:to x="100000" y="95000"/>
                                    </p:animScale>
                                    <p:animScale>
                                      <p:cBhvr>
                                        <p:cTn id="41"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4D71444-3530-4992-8CC4-5B41B8B50045}"/>
              </a:ext>
            </a:extLst>
          </p:cNvPr>
          <p:cNvSpPr>
            <a:spLocks noGrp="1"/>
          </p:cNvSpPr>
          <p:nvPr>
            <p:ph type="title"/>
          </p:nvPr>
        </p:nvSpPr>
        <p:spPr>
          <a:xfrm>
            <a:off x="1762931" y="534571"/>
            <a:ext cx="8911687" cy="1052651"/>
          </a:xfrm>
        </p:spPr>
        <p:txBody>
          <a:bodyPr>
            <a:normAutofit fontScale="90000"/>
          </a:bodyPr>
          <a:lstStyle/>
          <a:p>
            <a:r>
              <a:rPr lang="fr-FR" sz="3100" b="1" dirty="0">
                <a:solidFill>
                  <a:schemeClr val="bg1"/>
                </a:solidFill>
              </a:rPr>
              <a:t>A-2.5 </a:t>
            </a:r>
            <a:r>
              <a:rPr lang="fr-FR" sz="3100" b="1" cap="none" dirty="0">
                <a:solidFill>
                  <a:schemeClr val="bg1"/>
                </a:solidFill>
              </a:rPr>
              <a:t>Bouilloire</a:t>
            </a:r>
            <a:r>
              <a:rPr lang="fr-FR" sz="3100" b="1" dirty="0">
                <a:solidFill>
                  <a:schemeClr val="bg1"/>
                </a:solidFill>
              </a:rPr>
              <a:t> </a:t>
            </a:r>
            <a:br>
              <a:rPr lang="fr-FR" dirty="0"/>
            </a:br>
            <a:endParaRPr lang="fr-FR" dirty="0"/>
          </a:p>
        </p:txBody>
      </p:sp>
      <p:sp>
        <p:nvSpPr>
          <p:cNvPr id="7" name="Espace réservé du contenu 6">
            <a:extLst>
              <a:ext uri="{FF2B5EF4-FFF2-40B4-BE49-F238E27FC236}">
                <a16:creationId xmlns:a16="http://schemas.microsoft.com/office/drawing/2014/main" id="{998DA779-B334-4AC6-B6FA-56ECCBAFBA63}"/>
              </a:ext>
            </a:extLst>
          </p:cNvPr>
          <p:cNvSpPr>
            <a:spLocks noGrp="1"/>
          </p:cNvSpPr>
          <p:nvPr>
            <p:ph idx="1"/>
          </p:nvPr>
        </p:nvSpPr>
        <p:spPr>
          <a:xfrm>
            <a:off x="1" y="1181686"/>
            <a:ext cx="11504612" cy="5704449"/>
          </a:xfrm>
        </p:spPr>
        <p:txBody>
          <a:bodyPr/>
          <a:lstStyle/>
          <a:p>
            <a:pPr lvl="1">
              <a:buFont typeface="Wingdings" panose="05000000000000000000" pitchFamily="2" charset="2"/>
              <a:buChar char="Ø"/>
            </a:pPr>
            <a:r>
              <a:rPr lang="fr-FR" sz="2800" b="1" dirty="0">
                <a:solidFill>
                  <a:schemeClr val="bg1"/>
                </a:solidFill>
              </a:rPr>
              <a:t>Définition </a:t>
            </a:r>
          </a:p>
          <a:p>
            <a:pPr marL="0" indent="0">
              <a:buNone/>
            </a:pPr>
            <a:r>
              <a:rPr lang="fr-FR" dirty="0">
                <a:solidFill>
                  <a:schemeClr val="bg1"/>
                </a:solidFill>
              </a:rPr>
              <a:t>Une bouilloire électrique est un type de pot qui utilise l’électricité pour chauffer l’eau</a:t>
            </a:r>
          </a:p>
          <a:p>
            <a:endParaRPr lang="fr-FR" dirty="0"/>
          </a:p>
          <a:p>
            <a:endParaRPr lang="fr-FR" dirty="0"/>
          </a:p>
          <a:p>
            <a:endParaRPr lang="fr-FR" dirty="0"/>
          </a:p>
          <a:p>
            <a:endParaRPr lang="fr-FR" dirty="0"/>
          </a:p>
          <a:p>
            <a:pPr marL="0" indent="0">
              <a:buNone/>
            </a:pPr>
            <a:endParaRPr lang="fr-FR" dirty="0"/>
          </a:p>
          <a:p>
            <a:endParaRPr lang="fr-FR" dirty="0"/>
          </a:p>
          <a:p>
            <a:endParaRPr lang="fr-FR" dirty="0"/>
          </a:p>
          <a:p>
            <a:endParaRPr lang="fr-FR" dirty="0"/>
          </a:p>
        </p:txBody>
      </p:sp>
      <p:pic>
        <p:nvPicPr>
          <p:cNvPr id="8" name="Image 7">
            <a:extLst>
              <a:ext uri="{FF2B5EF4-FFF2-40B4-BE49-F238E27FC236}">
                <a16:creationId xmlns:a16="http://schemas.microsoft.com/office/drawing/2014/main" id="{87F8C52D-2541-4D6A-8111-1F1818B612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8449" y="3175782"/>
            <a:ext cx="4937759" cy="3428999"/>
          </a:xfrm>
          <a:prstGeom prst="rect">
            <a:avLst/>
          </a:prstGeom>
          <a:noFill/>
          <a:ln>
            <a:noFill/>
          </a:ln>
        </p:spPr>
      </p:pic>
    </p:spTree>
    <p:extLst>
      <p:ext uri="{BB962C8B-B14F-4D97-AF65-F5344CB8AC3E}">
        <p14:creationId xmlns:p14="http://schemas.microsoft.com/office/powerpoint/2010/main" val="1911761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p:cTn id="14"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7">
                                            <p:txEl>
                                              <p:pRg st="0" end="0"/>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 calcmode="lin" valueType="num">
                                      <p:cBhvr>
                                        <p:cTn id="20"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ecteur">
  <a:themeElements>
    <a:clrScheme name="Secteur">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1693</TotalTime>
  <Words>754</Words>
  <Application>Microsoft Office PowerPoint</Application>
  <PresentationFormat>Grand écran</PresentationFormat>
  <Paragraphs>115</Paragraphs>
  <Slides>34</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Arial</vt:lpstr>
      <vt:lpstr>Calibri</vt:lpstr>
      <vt:lpstr>Century Gothic</vt:lpstr>
      <vt:lpstr>Times New Roman</vt:lpstr>
      <vt:lpstr>Wingdings</vt:lpstr>
      <vt:lpstr>Wingdings 3</vt:lpstr>
      <vt:lpstr>Secteur</vt:lpstr>
      <vt:lpstr>Présentation PowerPoint</vt:lpstr>
      <vt:lpstr>Présentation PowerPoint</vt:lpstr>
      <vt:lpstr>  PLAN      </vt:lpstr>
      <vt:lpstr>A. Généralité et les matériels à connaitre </vt:lpstr>
      <vt:lpstr>A.2 Les matériels a connaitre</vt:lpstr>
      <vt:lpstr>A-2.2 Le module relais </vt:lpstr>
      <vt:lpstr>A.2.3 L’électrovanne</vt:lpstr>
      <vt:lpstr>A-2.4 L’électro-aimant</vt:lpstr>
      <vt:lpstr>A-2.5 Bouilloire  </vt:lpstr>
      <vt:lpstr>A.2.6 Bouton poussoir </vt:lpstr>
      <vt:lpstr>B. Le circuit de commande et la conception du programme informatique</vt:lpstr>
      <vt:lpstr>Présentation PowerPoint</vt:lpstr>
      <vt:lpstr>B.1.1 Schéma d’un circuit à l’intérieur d’un module relais   </vt:lpstr>
      <vt:lpstr>B.1.2 Simulation d’un relais sur proteus</vt:lpstr>
      <vt:lpstr>B.2 Réalisation du circuit du commande</vt:lpstr>
      <vt:lpstr>B.2.1 Le Raspberry pi 4</vt:lpstr>
      <vt:lpstr>Etape 1 : choix du système</vt:lpstr>
      <vt:lpstr>Etape 2 : formatage du carte SD</vt:lpstr>
      <vt:lpstr>Etape 3: écriture de la carte SD</vt:lpstr>
      <vt:lpstr>Configuration supplémentaire</vt:lpstr>
      <vt:lpstr>B.2.2 L’ écran tactile  TFT</vt:lpstr>
      <vt:lpstr>Installation du l’écran sur Raspberry</vt:lpstr>
      <vt:lpstr>      B.2.3 Haut-parleur</vt:lpstr>
      <vt:lpstr>B.2.4 Pourquoi KIVY </vt:lpstr>
      <vt:lpstr>Création d’interface sur kivy</vt:lpstr>
      <vt:lpstr>Extraits des codes importants</vt:lpstr>
      <vt:lpstr>C. Les différentes fonctionnalités ajouter de la distribution et Amélioration du boitier</vt:lpstr>
      <vt:lpstr>C.2 Amélioration du boitier</vt:lpstr>
      <vt:lpstr>Vue de derrière </vt:lpstr>
      <vt:lpstr>Vue de dessus </vt:lpstr>
      <vt:lpstr>Vue de droite </vt:lpstr>
      <vt:lpstr>Vue de gauche </vt:lpstr>
      <vt:lpstr>Conclusion</vt:lpstr>
      <vt:lpstr>MERCI DE VOTRE PATIENCE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Guo Tiavindrazana</dc:creator>
  <cp:lastModifiedBy>Jean Dulan</cp:lastModifiedBy>
  <cp:revision>112</cp:revision>
  <dcterms:created xsi:type="dcterms:W3CDTF">2021-06-08T08:50:40Z</dcterms:created>
  <dcterms:modified xsi:type="dcterms:W3CDTF">2021-07-21T08:58:24Z</dcterms:modified>
</cp:coreProperties>
</file>